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11.jpeg" ContentType="image/jpeg"/>
  <Override PartName="/ppt/media/image8.png" ContentType="image/png"/>
  <Override PartName="/ppt/media/image12.png" ContentType="image/png"/>
  <Override PartName="/ppt/media/image7.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jpeg" ContentType="image/jpeg"/>
  <Override PartName="/ppt/media/image22.png" ContentType="image/png"/>
  <Override PartName="/ppt/media/image21.png" ContentType="image/png"/>
  <Override PartName="/ppt/media/image19.png" ContentType="image/png"/>
  <Override PartName="/ppt/media/image24.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9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9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97"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98"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99"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44CCBFCD-1CE9-480E-AB1B-4F2D85B1D04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6040" cy="3085920"/>
          </a:xfrm>
          <a:prstGeom prst="rect">
            <a:avLst/>
          </a:prstGeom>
          <a:ln w="0">
            <a:noFill/>
          </a:ln>
        </p:spPr>
      </p:sp>
      <p:sp>
        <p:nvSpPr>
          <p:cNvPr id="168"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6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5BC7706-195D-4CE8-BF7B-EA9727E6E45E}"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6040" cy="3085920"/>
          </a:xfrm>
          <a:prstGeom prst="rect">
            <a:avLst/>
          </a:prstGeom>
          <a:ln w="0">
            <a:noFill/>
          </a:ln>
        </p:spPr>
      </p:sp>
      <p:sp>
        <p:nvSpPr>
          <p:cNvPr id="171"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7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64678719-89D2-48F1-8CE0-14A6DA66DE1C}"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685800" y="1143000"/>
            <a:ext cx="5486040" cy="3085920"/>
          </a:xfrm>
          <a:prstGeom prst="rect">
            <a:avLst/>
          </a:prstGeom>
          <a:ln w="0">
            <a:noFill/>
          </a:ln>
        </p:spPr>
      </p:sp>
      <p:sp>
        <p:nvSpPr>
          <p:cNvPr id="156"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5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5A72CCC-E9F2-4845-B5C6-38C8E0889B38}"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685800" y="1143000"/>
            <a:ext cx="5486040" cy="3085920"/>
          </a:xfrm>
          <a:prstGeom prst="rect">
            <a:avLst/>
          </a:prstGeom>
          <a:ln w="0">
            <a:noFill/>
          </a:ln>
        </p:spPr>
      </p:sp>
      <p:sp>
        <p:nvSpPr>
          <p:cNvPr id="159"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6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6DFB8042-BAE5-4811-9522-DEF4175117AA}"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685800" y="1143000"/>
            <a:ext cx="5486040" cy="3085920"/>
          </a:xfrm>
          <a:prstGeom prst="rect">
            <a:avLst/>
          </a:prstGeom>
          <a:ln w="0">
            <a:noFill/>
          </a:ln>
        </p:spPr>
      </p:sp>
      <p:sp>
        <p:nvSpPr>
          <p:cNvPr id="162"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6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1137902-EEB4-428A-8BF9-0E6DCC3C71A9}"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6040" cy="3085920"/>
          </a:xfrm>
          <a:prstGeom prst="rect">
            <a:avLst/>
          </a:prstGeom>
          <a:ln w="0">
            <a:noFill/>
          </a:ln>
        </p:spPr>
      </p:sp>
      <p:sp>
        <p:nvSpPr>
          <p:cNvPr id="165"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16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142CCA4-101C-4F0F-BD3A-2D918D727BC4}" type="slidenum">
              <a:rPr b="0" lang="en-US"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37E29B9-D8F0-437C-97B1-95DE845E4349}"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3"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4"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A630A48-DCAB-4460-AF34-5F42A26120DE}"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99F97CD-4BB4-4514-8B1B-033101527A5E}"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1"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2"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3"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4"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5"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6"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36F2277-AD99-4B4D-87F4-BB840600800F}"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91267DC-EAD1-43A6-A7EB-ECC92BF87B21}"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A47FADC-9152-4F7C-AAAB-815E27093F19}"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1"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5C86BD6-F7E7-44A1-B934-160C31BE3DD4}"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4"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00CA8E3-4E0F-4E51-A5F3-783A3354705A}"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997CC50-B2EB-467D-A9F5-7F9BD0856F6B}"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10B2BB8-23B5-4F0B-829C-CFBCE3621DF7}"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9"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0"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362B265-8963-41F7-9BFE-0472D97E9F0A}"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10F95CD-F93B-4B78-BE56-C3CB74323BA6}"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2"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3"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4"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3134AA0-2130-436C-85D6-C5C07FC41040}"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8"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1516AF4-8CF3-4983-9F0A-3C769BB3E108}"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0"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1"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EFF41DF-61E6-4544-895C-548FBB90E90B}"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3"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4"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5"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6"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E659318-C69D-4065-B6F4-51C4498B1992}"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8"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9"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0"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1"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2"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3"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76379D0-2AE0-4C15-8930-0B669FF46098}"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66852E7-51A4-42C9-AE62-99C5BA69EBA7}"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7"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372DE18-33B2-486B-80D9-ED7B6A471C27}"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7FDE06E-9AD7-4760-B182-10D85401FE04}"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62E6291-AA5A-4F6C-ADB9-B2D070CD31DE}"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2"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3"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45F413E-B77E-4504-B37B-CD5C74B48C1C}"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6"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7"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71103EC-1BD8-43F9-8045-D7FB88441BBE}"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0"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D24FBDD-0570-4F2F-B748-22CB90E46ECE}"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oogle Shape;10;p15" descr=""/>
          <p:cNvPicPr/>
          <p:nvPr/>
        </p:nvPicPr>
        <p:blipFill>
          <a:blip r:embed="rId3"/>
          <a:srcRect l="3614" t="0" r="0" b="0"/>
          <a:stretch/>
        </p:blipFill>
        <p:spPr>
          <a:xfrm>
            <a:off x="0" y="2669760"/>
            <a:ext cx="4036680" cy="4187880"/>
          </a:xfrm>
          <a:prstGeom prst="rect">
            <a:avLst/>
          </a:prstGeom>
          <a:ln w="0">
            <a:noFill/>
          </a:ln>
        </p:spPr>
      </p:pic>
      <p:pic>
        <p:nvPicPr>
          <p:cNvPr id="1" name="Google Shape;11;p15" descr=""/>
          <p:cNvPicPr/>
          <p:nvPr/>
        </p:nvPicPr>
        <p:blipFill>
          <a:blip r:embed="rId4"/>
          <a:srcRect l="35637" t="0" r="0" b="0"/>
          <a:stretch/>
        </p:blipFill>
        <p:spPr>
          <a:xfrm>
            <a:off x="0" y="2892240"/>
            <a:ext cx="1522080" cy="2365200"/>
          </a:xfrm>
          <a:prstGeom prst="rect">
            <a:avLst/>
          </a:prstGeom>
          <a:ln w="0">
            <a:noFill/>
          </a:ln>
        </p:spPr>
      </p:pic>
      <p:sp>
        <p:nvSpPr>
          <p:cNvPr id="2" name="Google Shape;12;p15"/>
          <p:cNvSpPr/>
          <p:nvPr/>
        </p:nvSpPr>
        <p:spPr>
          <a:xfrm>
            <a:off x="8609040" y="1676520"/>
            <a:ext cx="2819160" cy="2819160"/>
          </a:xfrm>
          <a:prstGeom prst="ellipse">
            <a:avLst/>
          </a:prstGeom>
          <a:gradFill rotWithShape="0">
            <a:gsLst>
              <a:gs pos="0">
                <a:srgbClr val="4cb9c3">
                  <a:alpha val="7058"/>
                </a:srgbClr>
              </a:gs>
              <a:gs pos="69000">
                <a:srgbClr val="4cb9c3">
                  <a:alpha val="0"/>
                </a:srgbClr>
              </a:gs>
              <a:gs pos="100000">
                <a:srgbClr val="4cb9c3">
                  <a:alpha val="0"/>
                </a:srgbClr>
              </a:gs>
            </a:gsLst>
            <a:path path="circle">
              <a:fillToRect l="50000" t="50000" r="50000" b="50000"/>
            </a:path>
          </a:gradFill>
          <a:ln w="0">
            <a:noFill/>
          </a:ln>
        </p:spPr>
        <p:style>
          <a:lnRef idx="0"/>
          <a:fillRef idx="0"/>
          <a:effectRef idx="0"/>
          <a:fontRef idx="minor"/>
        </p:style>
      </p:sp>
      <p:pic>
        <p:nvPicPr>
          <p:cNvPr id="3" name="Google Shape;13;p15" descr=""/>
          <p:cNvPicPr/>
          <p:nvPr/>
        </p:nvPicPr>
        <p:blipFill>
          <a:blip r:embed="rId5"/>
          <a:srcRect l="0" t="28821" r="0" b="0"/>
          <a:stretch/>
        </p:blipFill>
        <p:spPr>
          <a:xfrm>
            <a:off x="7999560" y="0"/>
            <a:ext cx="1603080" cy="1141200"/>
          </a:xfrm>
          <a:prstGeom prst="rect">
            <a:avLst/>
          </a:prstGeom>
          <a:ln w="0">
            <a:noFill/>
          </a:ln>
        </p:spPr>
      </p:pic>
      <p:pic>
        <p:nvPicPr>
          <p:cNvPr id="4" name="Google Shape;14;p15" descr=""/>
          <p:cNvPicPr/>
          <p:nvPr/>
        </p:nvPicPr>
        <p:blipFill>
          <a:blip r:embed="rId6"/>
          <a:srcRect l="0" t="0" r="0" b="23304"/>
          <a:stretch/>
        </p:blipFill>
        <p:spPr>
          <a:xfrm>
            <a:off x="8605800" y="6095880"/>
            <a:ext cx="993240" cy="761760"/>
          </a:xfrm>
          <a:prstGeom prst="rect">
            <a:avLst/>
          </a:prstGeom>
          <a:ln w="0">
            <a:noFill/>
          </a:ln>
        </p:spPr>
      </p:pic>
      <p:sp>
        <p:nvSpPr>
          <p:cNvPr id="5" name="Google Shape;15;p15"/>
          <p:cNvSpPr/>
          <p:nvPr/>
        </p:nvSpPr>
        <p:spPr>
          <a:xfrm>
            <a:off x="10437840" y="0"/>
            <a:ext cx="685440" cy="1142640"/>
          </a:xfrm>
          <a:prstGeom prst="rect">
            <a:avLst/>
          </a:prstGeom>
          <a:solidFill>
            <a:schemeClr val="accent1"/>
          </a:solidFill>
          <a:ln w="0">
            <a:noFill/>
          </a:ln>
          <a:effectLst>
            <a:outerShdw blurRad="38160" dir="5400000" dist="25560" rotWithShape="0">
              <a:srgbClr val="000000">
                <a:alpha val="45000"/>
              </a:srgbClr>
            </a:outerShdw>
          </a:effectLst>
        </p:spPr>
        <p:style>
          <a:lnRef idx="0"/>
          <a:fillRef idx="0"/>
          <a:effectRef idx="0"/>
          <a:fontRef idx="minor"/>
        </p:style>
      </p:sp>
      <p:sp>
        <p:nvSpPr>
          <p:cNvPr id="6" name="PlaceHolder 1"/>
          <p:cNvSpPr>
            <a:spLocks noGrp="1"/>
          </p:cNvSpPr>
          <p:nvPr>
            <p:ph type="title"/>
          </p:nvPr>
        </p:nvSpPr>
        <p:spPr>
          <a:xfrm>
            <a:off x="1154880" y="1447920"/>
            <a:ext cx="8825400" cy="3329280"/>
          </a:xfrm>
          <a:prstGeom prst="rect">
            <a:avLst/>
          </a:prstGeom>
          <a:noFill/>
          <a:ln w="0">
            <a:noFill/>
          </a:ln>
        </p:spPr>
        <p:txBody>
          <a:bodyPr anchor="b">
            <a:noAutofit/>
          </a:bodyPr>
          <a:p>
            <a:r>
              <a:rPr b="0" lang="en-IN" sz="7200" spc="-1" strike="noStrike">
                <a:solidFill>
                  <a:srgbClr val="000000"/>
                </a:solidFill>
                <a:latin typeface="Arial"/>
              </a:rPr>
              <a:t>Click to edit the title text format</a:t>
            </a:r>
            <a:endParaRPr b="0" lang="en-IN" sz="7200" spc="-1" strike="noStrike">
              <a:solidFill>
                <a:srgbClr val="000000"/>
              </a:solidFill>
              <a:latin typeface="Arial"/>
            </a:endParaRPr>
          </a:p>
        </p:txBody>
      </p:sp>
      <p:sp>
        <p:nvSpPr>
          <p:cNvPr id="7" name="PlaceHolder 2"/>
          <p:cNvSpPr>
            <a:spLocks noGrp="1"/>
          </p:cNvSpPr>
          <p:nvPr>
            <p:ph type="dt" idx="1"/>
          </p:nvPr>
        </p:nvSpPr>
        <p:spPr>
          <a:xfrm rot="5400000">
            <a:off x="10155600" y="1790640"/>
            <a:ext cx="990360" cy="304560"/>
          </a:xfrm>
          <a:prstGeom prst="rect">
            <a:avLst/>
          </a:prstGeom>
          <a:noFill/>
          <a:ln w="0">
            <a:noFill/>
          </a:ln>
        </p:spPr>
        <p:txBody>
          <a:bodyPr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8" name="PlaceHolder 3"/>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9" name="PlaceHolder 4"/>
          <p:cNvSpPr>
            <a:spLocks noGrp="1"/>
          </p:cNvSpPr>
          <p:nvPr>
            <p:ph type="sldNum" idx="3"/>
          </p:nvPr>
        </p:nvSpPr>
        <p:spPr>
          <a:xfrm>
            <a:off x="10352520" y="295560"/>
            <a:ext cx="837720" cy="767520"/>
          </a:xfrm>
          <a:prstGeom prst="rect">
            <a:avLst/>
          </a:prstGeom>
          <a:noFill/>
          <a:ln w="0">
            <a:noFill/>
          </a:ln>
        </p:spPr>
        <p:txBody>
          <a:bodyPr anchor="b">
            <a:noAutofit/>
          </a:bodyPr>
          <a:lstStyle>
            <a:lvl1pPr algn="ctr">
              <a:lnSpc>
                <a:spcPct val="100000"/>
              </a:lnSpc>
              <a:buNone/>
              <a:tabLst>
                <a:tab algn="l" pos="0"/>
              </a:tabLst>
              <a:defRPr b="0" lang="en-US" sz="2800" spc="-1" strike="noStrike">
                <a:solidFill>
                  <a:srgbClr val="ffffff"/>
                </a:solidFill>
                <a:latin typeface="Century Gothic"/>
                <a:ea typeface="Century Gothic"/>
              </a:defRPr>
            </a:lvl1pPr>
          </a:lstStyle>
          <a:p>
            <a:pPr algn="ctr">
              <a:lnSpc>
                <a:spcPct val="100000"/>
              </a:lnSpc>
              <a:buNone/>
              <a:tabLst>
                <a:tab algn="l" pos="0"/>
              </a:tabLst>
            </a:pPr>
            <a:fld id="{F42B6B56-00D2-46C7-B442-7122EE5539CC}" type="slidenum">
              <a:rPr b="0" lang="en-US" sz="2800" spc="-1" strike="noStrike">
                <a:solidFill>
                  <a:srgbClr val="ffffff"/>
                </a:solidFill>
                <a:latin typeface="Century Gothic"/>
                <a:ea typeface="Century Gothic"/>
              </a:rPr>
              <a:t>&lt;number&gt;</a:t>
            </a:fld>
            <a:endParaRPr b="0" lang="en-IN" sz="2800" spc="-1" strike="noStrike">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Google Shape;10;p15" descr=""/>
          <p:cNvPicPr/>
          <p:nvPr/>
        </p:nvPicPr>
        <p:blipFill>
          <a:blip r:embed="rId3"/>
          <a:srcRect l="3614" t="0" r="0" b="0"/>
          <a:stretch/>
        </p:blipFill>
        <p:spPr>
          <a:xfrm>
            <a:off x="0" y="2669760"/>
            <a:ext cx="4036680" cy="4187880"/>
          </a:xfrm>
          <a:prstGeom prst="rect">
            <a:avLst/>
          </a:prstGeom>
          <a:ln w="0">
            <a:noFill/>
          </a:ln>
        </p:spPr>
      </p:pic>
      <p:pic>
        <p:nvPicPr>
          <p:cNvPr id="48" name="Google Shape;11;p15" descr=""/>
          <p:cNvPicPr/>
          <p:nvPr/>
        </p:nvPicPr>
        <p:blipFill>
          <a:blip r:embed="rId4"/>
          <a:srcRect l="35637" t="0" r="0" b="0"/>
          <a:stretch/>
        </p:blipFill>
        <p:spPr>
          <a:xfrm>
            <a:off x="0" y="2892240"/>
            <a:ext cx="1522080" cy="2365200"/>
          </a:xfrm>
          <a:prstGeom prst="rect">
            <a:avLst/>
          </a:prstGeom>
          <a:ln w="0">
            <a:noFill/>
          </a:ln>
        </p:spPr>
      </p:pic>
      <p:sp>
        <p:nvSpPr>
          <p:cNvPr id="49" name="Google Shape;12;p15"/>
          <p:cNvSpPr/>
          <p:nvPr/>
        </p:nvSpPr>
        <p:spPr>
          <a:xfrm>
            <a:off x="8609040" y="1676520"/>
            <a:ext cx="2819160" cy="2819160"/>
          </a:xfrm>
          <a:prstGeom prst="ellipse">
            <a:avLst/>
          </a:prstGeom>
          <a:gradFill rotWithShape="0">
            <a:gsLst>
              <a:gs pos="0">
                <a:srgbClr val="4cb9c3">
                  <a:alpha val="7058"/>
                </a:srgbClr>
              </a:gs>
              <a:gs pos="69000">
                <a:srgbClr val="4cb9c3">
                  <a:alpha val="0"/>
                </a:srgbClr>
              </a:gs>
              <a:gs pos="100000">
                <a:srgbClr val="4cb9c3">
                  <a:alpha val="0"/>
                </a:srgbClr>
              </a:gs>
            </a:gsLst>
            <a:path path="circle">
              <a:fillToRect l="50000" t="50000" r="50000" b="50000"/>
            </a:path>
          </a:gradFill>
          <a:ln w="0">
            <a:noFill/>
          </a:ln>
        </p:spPr>
        <p:style>
          <a:lnRef idx="0"/>
          <a:fillRef idx="0"/>
          <a:effectRef idx="0"/>
          <a:fontRef idx="minor"/>
        </p:style>
      </p:sp>
      <p:pic>
        <p:nvPicPr>
          <p:cNvPr id="50" name="Google Shape;13;p15" descr=""/>
          <p:cNvPicPr/>
          <p:nvPr/>
        </p:nvPicPr>
        <p:blipFill>
          <a:blip r:embed="rId5"/>
          <a:srcRect l="0" t="28821" r="0" b="0"/>
          <a:stretch/>
        </p:blipFill>
        <p:spPr>
          <a:xfrm>
            <a:off x="7999560" y="0"/>
            <a:ext cx="1603080" cy="1141200"/>
          </a:xfrm>
          <a:prstGeom prst="rect">
            <a:avLst/>
          </a:prstGeom>
          <a:ln w="0">
            <a:noFill/>
          </a:ln>
        </p:spPr>
      </p:pic>
      <p:pic>
        <p:nvPicPr>
          <p:cNvPr id="51" name="Google Shape;14;p15" descr=""/>
          <p:cNvPicPr/>
          <p:nvPr/>
        </p:nvPicPr>
        <p:blipFill>
          <a:blip r:embed="rId6"/>
          <a:srcRect l="0" t="0" r="0" b="23304"/>
          <a:stretch/>
        </p:blipFill>
        <p:spPr>
          <a:xfrm>
            <a:off x="8605800" y="6095880"/>
            <a:ext cx="993240" cy="761760"/>
          </a:xfrm>
          <a:prstGeom prst="rect">
            <a:avLst/>
          </a:prstGeom>
          <a:ln w="0">
            <a:noFill/>
          </a:ln>
        </p:spPr>
      </p:pic>
      <p:sp>
        <p:nvSpPr>
          <p:cNvPr id="52" name="Google Shape;15;p15"/>
          <p:cNvSpPr/>
          <p:nvPr/>
        </p:nvSpPr>
        <p:spPr>
          <a:xfrm>
            <a:off x="10437840" y="0"/>
            <a:ext cx="685440" cy="1142640"/>
          </a:xfrm>
          <a:prstGeom prst="rect">
            <a:avLst/>
          </a:prstGeom>
          <a:solidFill>
            <a:schemeClr val="accent1"/>
          </a:solidFill>
          <a:ln w="0">
            <a:noFill/>
          </a:ln>
          <a:effectLst>
            <a:outerShdw blurRad="38160" dir="5400000" dist="25560" rotWithShape="0">
              <a:srgbClr val="000000">
                <a:alpha val="45000"/>
              </a:srgbClr>
            </a:outerShdw>
          </a:effectLst>
        </p:spPr>
        <p:style>
          <a:lnRef idx="0"/>
          <a:fillRef idx="0"/>
          <a:effectRef idx="0"/>
          <a:fontRef idx="minor"/>
        </p:style>
      </p:sp>
      <p:sp>
        <p:nvSpPr>
          <p:cNvPr id="53" name="PlaceHolder 1"/>
          <p:cNvSpPr>
            <a:spLocks noGrp="1"/>
          </p:cNvSpPr>
          <p:nvPr>
            <p:ph type="title"/>
          </p:nvPr>
        </p:nvSpPr>
        <p:spPr>
          <a:xfrm>
            <a:off x="646200" y="452880"/>
            <a:ext cx="9404280" cy="1400040"/>
          </a:xfrm>
          <a:prstGeom prst="rect">
            <a:avLst/>
          </a:prstGeom>
          <a:noFill/>
          <a:ln w="0">
            <a:noFill/>
          </a:ln>
        </p:spPr>
        <p:txBody>
          <a:bodyPr anchor="t">
            <a:noAutofit/>
          </a:bodyPr>
          <a:p>
            <a:r>
              <a:rPr b="0" lang="en-IN" sz="4200" spc="-1" strike="noStrike">
                <a:solidFill>
                  <a:srgbClr val="000000"/>
                </a:solidFill>
                <a:latin typeface="Arial"/>
              </a:rPr>
              <a:t>Click to edit the title text format</a:t>
            </a:r>
            <a:endParaRPr b="0" lang="en-IN" sz="4200" spc="-1" strike="noStrike">
              <a:solidFill>
                <a:srgbClr val="000000"/>
              </a:solidFill>
              <a:latin typeface="Arial"/>
            </a:endParaRPr>
          </a:p>
        </p:txBody>
      </p:sp>
      <p:sp>
        <p:nvSpPr>
          <p:cNvPr id="54" name="PlaceHolder 2"/>
          <p:cNvSpPr>
            <a:spLocks noGrp="1"/>
          </p:cNvSpPr>
          <p:nvPr>
            <p:ph type="body"/>
          </p:nvPr>
        </p:nvSpPr>
        <p:spPr>
          <a:xfrm>
            <a:off x="1103400" y="2053080"/>
            <a:ext cx="8946360" cy="4195080"/>
          </a:xfrm>
          <a:prstGeom prst="rect">
            <a:avLst/>
          </a:prstGeom>
          <a:noFill/>
          <a:ln w="0">
            <a:noFill/>
          </a:ln>
        </p:spPr>
        <p:txBody>
          <a:bodyPr anchor="t">
            <a:normAutofit/>
          </a:bodyPr>
          <a:p>
            <a:pPr marL="432000" indent="-324000">
              <a:spcBef>
                <a:spcPts val="1417"/>
              </a:spcBef>
              <a:buClr>
                <a:srgbClr val="000000"/>
              </a:buClr>
              <a:buSzPct val="45000"/>
              <a:buFont typeface="Wingdings" charset="2"/>
              <a:buChar char=""/>
            </a:pPr>
            <a:r>
              <a:rPr b="0" lang="en-IN" sz="2000" spc="-1" strike="noStrike">
                <a:solidFill>
                  <a:srgbClr val="000000"/>
                </a:solidFill>
                <a:latin typeface="Arial"/>
              </a:rPr>
              <a:t>Click to edit the outline text format</a:t>
            </a:r>
            <a:endParaRPr b="0" lang="en-IN"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000" spc="-1" strike="noStrike">
                <a:solidFill>
                  <a:srgbClr val="000000"/>
                </a:solidFill>
                <a:latin typeface="Arial"/>
              </a:rPr>
              <a:t>Second Outline Level</a:t>
            </a:r>
            <a:endParaRPr b="0" lang="en-IN"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Arial"/>
              </a:rPr>
              <a:t>Third Outline Level</a:t>
            </a:r>
            <a:endParaRPr b="0" lang="en-IN"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55" name="PlaceHolder 3"/>
          <p:cNvSpPr>
            <a:spLocks noGrp="1"/>
          </p:cNvSpPr>
          <p:nvPr>
            <p:ph type="dt" idx="4"/>
          </p:nvPr>
        </p:nvSpPr>
        <p:spPr>
          <a:xfrm rot="5400000">
            <a:off x="10155600" y="1790640"/>
            <a:ext cx="990360" cy="304560"/>
          </a:xfrm>
          <a:prstGeom prst="rect">
            <a:avLst/>
          </a:prstGeom>
          <a:noFill/>
          <a:ln w="0">
            <a:noFill/>
          </a:ln>
        </p:spPr>
        <p:txBody>
          <a:bodyPr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6" name="PlaceHolder 4"/>
          <p:cNvSpPr>
            <a:spLocks noGrp="1"/>
          </p:cNvSpPr>
          <p:nvPr>
            <p:ph type="ftr" idx="5"/>
          </p:nvPr>
        </p:nvSpPr>
        <p:spPr>
          <a:xfrm rot="5400000">
            <a:off x="8951760" y="3225240"/>
            <a:ext cx="3859560" cy="304560"/>
          </a:xfrm>
          <a:prstGeom prst="rect">
            <a:avLst/>
          </a:prstGeom>
          <a:noFill/>
          <a:ln w="0">
            <a:noFill/>
          </a:ln>
        </p:spPr>
        <p:txBody>
          <a:bodyPr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57" name="PlaceHolder 5"/>
          <p:cNvSpPr>
            <a:spLocks noGrp="1"/>
          </p:cNvSpPr>
          <p:nvPr>
            <p:ph type="sldNum" idx="6"/>
          </p:nvPr>
        </p:nvSpPr>
        <p:spPr>
          <a:xfrm>
            <a:off x="10352520" y="295560"/>
            <a:ext cx="837720" cy="767520"/>
          </a:xfrm>
          <a:prstGeom prst="rect">
            <a:avLst/>
          </a:prstGeom>
          <a:noFill/>
          <a:ln w="0">
            <a:noFill/>
          </a:ln>
        </p:spPr>
        <p:txBody>
          <a:bodyPr anchor="b">
            <a:noAutofit/>
          </a:bodyPr>
          <a:lstStyle>
            <a:lvl1pPr algn="ctr">
              <a:lnSpc>
                <a:spcPct val="100000"/>
              </a:lnSpc>
              <a:buNone/>
              <a:tabLst>
                <a:tab algn="l" pos="0"/>
              </a:tabLst>
              <a:defRPr b="0" lang="en-US" sz="2800" spc="-1" strike="noStrike">
                <a:solidFill>
                  <a:srgbClr val="ffffff"/>
                </a:solidFill>
                <a:latin typeface="Century Gothic"/>
                <a:ea typeface="Century Gothic"/>
              </a:defRPr>
            </a:lvl1pPr>
          </a:lstStyle>
          <a:p>
            <a:pPr algn="ctr">
              <a:lnSpc>
                <a:spcPct val="100000"/>
              </a:lnSpc>
              <a:buNone/>
              <a:tabLst>
                <a:tab algn="l" pos="0"/>
              </a:tabLst>
            </a:pPr>
            <a:fld id="{A9973AF2-4D7C-4A25-AD12-E03D7F10AB4E}" type="slidenum">
              <a:rPr b="0" lang="en-US" sz="2800" spc="-1" strike="noStrike">
                <a:solidFill>
                  <a:srgbClr val="ffffff"/>
                </a:solidFill>
                <a:latin typeface="Century Gothic"/>
                <a:ea typeface="Century Gothic"/>
              </a:rPr>
              <a:t>&lt;number&gt;</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943280" y="1541520"/>
            <a:ext cx="8305560" cy="4239000"/>
          </a:xfrm>
          <a:prstGeom prst="rect">
            <a:avLst/>
          </a:prstGeom>
          <a:noFill/>
          <a:ln w="0">
            <a:noFill/>
          </a:ln>
        </p:spPr>
        <p:txBody>
          <a:bodyPr tIns="91440" bIns="91440" anchor="b">
            <a:noAutofit/>
          </a:bodyPr>
          <a:p>
            <a:pPr algn="ctr">
              <a:lnSpc>
                <a:spcPct val="100000"/>
              </a:lnSpc>
              <a:buNone/>
              <a:tabLst>
                <a:tab algn="l" pos="0"/>
              </a:tabLst>
            </a:pPr>
            <a:endParaRPr b="0" lang="en-IN" sz="1800" spc="-1" strike="noStrike">
              <a:solidFill>
                <a:srgbClr val="000000"/>
              </a:solidFill>
              <a:latin typeface="Arial"/>
            </a:endParaRPr>
          </a:p>
          <a:p>
            <a:pPr algn="ctr">
              <a:lnSpc>
                <a:spcPct val="100000"/>
              </a:lnSpc>
              <a:buNone/>
              <a:tabLst>
                <a:tab algn="l" pos="0"/>
              </a:tabLst>
            </a:pPr>
            <a:endParaRPr b="0" lang="en-IN" sz="1800" spc="-1" strike="noStrike">
              <a:solidFill>
                <a:srgbClr val="000000"/>
              </a:solidFill>
              <a:latin typeface="Arial"/>
            </a:endParaRPr>
          </a:p>
          <a:p>
            <a:pPr algn="ctr">
              <a:lnSpc>
                <a:spcPct val="100000"/>
              </a:lnSpc>
              <a:buNone/>
              <a:tabLst>
                <a:tab algn="l" pos="0"/>
              </a:tabLst>
            </a:pPr>
            <a:endParaRPr b="0" lang="en-IN" sz="1800" spc="-1" strike="noStrike">
              <a:solidFill>
                <a:srgbClr val="000000"/>
              </a:solidFill>
              <a:latin typeface="Arial"/>
            </a:endParaRPr>
          </a:p>
          <a:p>
            <a:pPr algn="ctr">
              <a:lnSpc>
                <a:spcPct val="100000"/>
              </a:lnSpc>
              <a:buNone/>
              <a:tabLst>
                <a:tab algn="l" pos="0"/>
              </a:tabLst>
            </a:pPr>
            <a:endParaRPr b="0" lang="en-IN" sz="1800" spc="-1" strike="noStrike">
              <a:solidFill>
                <a:srgbClr val="000000"/>
              </a:solidFill>
              <a:latin typeface="Arial"/>
            </a:endParaRPr>
          </a:p>
          <a:p>
            <a:pPr algn="ctr">
              <a:lnSpc>
                <a:spcPct val="100000"/>
              </a:lnSpc>
              <a:buNone/>
              <a:tabLst>
                <a:tab algn="l" pos="0"/>
              </a:tabLst>
            </a:pPr>
            <a:r>
              <a:rPr b="1" lang="en-US" sz="1800" spc="-1" strike="noStrike">
                <a:solidFill>
                  <a:srgbClr val="ebebeb"/>
                </a:solidFill>
                <a:latin typeface="Times New Roman"/>
                <a:ea typeface="Times New Roman"/>
              </a:rPr>
              <a:t>A PROJECT PRESENTATION</a:t>
            </a:r>
            <a:br>
              <a:rPr sz="1200"/>
            </a:br>
            <a:r>
              <a:rPr b="0" lang="en-US" sz="1200" spc="-1" strike="noStrike">
                <a:solidFill>
                  <a:srgbClr val="ebebeb"/>
                </a:solidFill>
                <a:latin typeface="Times New Roman"/>
                <a:ea typeface="Times New Roman"/>
              </a:rPr>
              <a:t> </a:t>
            </a:r>
            <a:r>
              <a:rPr b="1" lang="en-US" sz="1800" spc="-1" strike="noStrike">
                <a:solidFill>
                  <a:srgbClr val="ebebeb"/>
                </a:solidFill>
                <a:latin typeface="Times New Roman"/>
                <a:ea typeface="Times New Roman"/>
              </a:rPr>
              <a:t>ON</a:t>
            </a:r>
            <a:br>
              <a:rPr sz="1200"/>
            </a:br>
            <a:r>
              <a:rPr b="0" lang="en-US" sz="1200" spc="-1" strike="noStrike">
                <a:solidFill>
                  <a:srgbClr val="ebebeb"/>
                </a:solidFill>
                <a:latin typeface="Times New Roman"/>
                <a:ea typeface="Times New Roman"/>
              </a:rPr>
              <a:t> </a:t>
            </a:r>
            <a:r>
              <a:rPr b="1" lang="en-US" sz="2200" spc="-1" strike="noStrike">
                <a:solidFill>
                  <a:srgbClr val="ebebeb"/>
                </a:solidFill>
                <a:latin typeface="Times New Roman"/>
                <a:ea typeface="Times New Roman"/>
              </a:rPr>
              <a:t>“Real-Time Face Detection</a:t>
            </a:r>
            <a:endParaRPr b="0" lang="en-IN" sz="2200" spc="-1" strike="noStrike">
              <a:solidFill>
                <a:srgbClr val="000000"/>
              </a:solidFill>
              <a:latin typeface="Arial"/>
            </a:endParaRPr>
          </a:p>
          <a:p>
            <a:pPr algn="ctr">
              <a:lnSpc>
                <a:spcPct val="100000"/>
              </a:lnSpc>
              <a:buNone/>
              <a:tabLst>
                <a:tab algn="l" pos="0"/>
              </a:tabLst>
            </a:pPr>
            <a:r>
              <a:rPr b="1" lang="en-US" sz="2200" spc="-1" strike="noStrike">
                <a:solidFill>
                  <a:srgbClr val="ebebeb"/>
                </a:solidFill>
                <a:latin typeface="Times New Roman"/>
                <a:ea typeface="Times New Roman"/>
              </a:rPr>
              <a:t>and Recognition”</a:t>
            </a:r>
            <a:endParaRPr b="0" lang="en-IN" sz="2200" spc="-1" strike="noStrike">
              <a:solidFill>
                <a:srgbClr val="000000"/>
              </a:solidFill>
              <a:latin typeface="Arial"/>
            </a:endParaRPr>
          </a:p>
          <a:p>
            <a:pPr algn="ctr">
              <a:lnSpc>
                <a:spcPct val="100000"/>
              </a:lnSpc>
              <a:buNone/>
              <a:tabLst>
                <a:tab algn="l" pos="0"/>
              </a:tabLst>
            </a:pPr>
            <a:br>
              <a:rPr sz="1200"/>
            </a:br>
            <a:r>
              <a:rPr b="1" lang="en-US" sz="2000" spc="-1" strike="noStrike">
                <a:solidFill>
                  <a:srgbClr val="ebebeb"/>
                </a:solidFill>
                <a:latin typeface="Times New Roman"/>
                <a:ea typeface="Times New Roman"/>
              </a:rPr>
              <a:t>GROUP NO: 15</a:t>
            </a:r>
            <a:br>
              <a:rPr sz="1800"/>
            </a:br>
            <a:r>
              <a:rPr b="1" lang="en-US" sz="2000" spc="-1" strike="noStrike">
                <a:solidFill>
                  <a:srgbClr val="ebebeb"/>
                </a:solidFill>
                <a:latin typeface="Times New Roman"/>
                <a:ea typeface="Times New Roman"/>
              </a:rPr>
              <a:t>Members names</a:t>
            </a:r>
            <a:br>
              <a:rPr sz="1800"/>
            </a:br>
            <a:r>
              <a:rPr b="0" lang="en-US" sz="1800" spc="-1" strike="noStrike">
                <a:solidFill>
                  <a:srgbClr val="ebebeb"/>
                </a:solidFill>
                <a:latin typeface="Times New Roman"/>
                <a:ea typeface="Times New Roman"/>
              </a:rPr>
              <a:t>1)NAVNATH AUTI</a:t>
            </a:r>
            <a:br>
              <a:rPr sz="1800"/>
            </a:br>
            <a:r>
              <a:rPr b="0" lang="en-US" sz="1800" spc="-1" strike="noStrike">
                <a:solidFill>
                  <a:srgbClr val="ebebeb"/>
                </a:solidFill>
                <a:latin typeface="Times New Roman"/>
                <a:ea typeface="Times New Roman"/>
              </a:rPr>
              <a:t>       2)BINITDEV PANDEY</a:t>
            </a:r>
            <a:br>
              <a:rPr sz="1800"/>
            </a:br>
            <a:r>
              <a:rPr b="0" lang="en-US" sz="1800" spc="-1" strike="noStrike">
                <a:solidFill>
                  <a:srgbClr val="ebebeb"/>
                </a:solidFill>
                <a:latin typeface="Times New Roman"/>
                <a:ea typeface="Times New Roman"/>
              </a:rPr>
              <a:t>3)SAHIL NAZARE</a:t>
            </a:r>
            <a:br>
              <a:rPr sz="1800"/>
            </a:br>
            <a:r>
              <a:rPr b="0" lang="en-US" sz="1800" spc="-1" strike="noStrike">
                <a:solidFill>
                  <a:srgbClr val="ebebeb"/>
                </a:solidFill>
                <a:latin typeface="Times New Roman"/>
                <a:ea typeface="Times New Roman"/>
              </a:rPr>
              <a:t> 4)ADNAN SHAIKH</a:t>
            </a:r>
            <a:br>
              <a:rPr sz="1200"/>
            </a:br>
            <a:r>
              <a:rPr b="0" lang="en-US" sz="1200" spc="-1" strike="noStrike">
                <a:solidFill>
                  <a:srgbClr val="ebebeb"/>
                </a:solidFill>
                <a:latin typeface="Times New Roman"/>
                <a:ea typeface="Times New Roman"/>
              </a:rPr>
              <a:t> </a:t>
            </a:r>
            <a:br>
              <a:rPr sz="1200"/>
            </a:br>
            <a:r>
              <a:rPr b="0" lang="en-US" sz="1200" spc="-1" strike="noStrike">
                <a:solidFill>
                  <a:srgbClr val="ebebeb"/>
                </a:solidFill>
                <a:latin typeface="Times New Roman"/>
                <a:ea typeface="Times New Roman"/>
              </a:rPr>
              <a:t> </a:t>
            </a:r>
            <a:r>
              <a:rPr b="1" lang="en-US" sz="1400" spc="-1" strike="noStrike">
                <a:solidFill>
                  <a:srgbClr val="ebebeb"/>
                </a:solidFill>
                <a:latin typeface="Times New Roman"/>
                <a:ea typeface="Times New Roman"/>
              </a:rPr>
              <a:t>UNDER THE GUIDANCE OF</a:t>
            </a:r>
            <a:br>
              <a:rPr sz="1400"/>
            </a:br>
            <a:r>
              <a:rPr b="0" lang="en-US" sz="1400" spc="-1" strike="noStrike">
                <a:solidFill>
                  <a:srgbClr val="ebebeb"/>
                </a:solidFill>
                <a:latin typeface="Times New Roman"/>
                <a:ea typeface="Times New Roman"/>
              </a:rPr>
              <a:t> </a:t>
            </a:r>
            <a:br>
              <a:rPr sz="1400"/>
            </a:br>
            <a:r>
              <a:rPr b="1" lang="en-US" sz="1400" spc="-1" strike="noStrike">
                <a:solidFill>
                  <a:srgbClr val="ebebeb"/>
                </a:solidFill>
                <a:latin typeface="Times New Roman"/>
                <a:ea typeface="Times New Roman"/>
              </a:rPr>
              <a:t>Prof. HEMALATA GOSAVI</a:t>
            </a:r>
            <a:endParaRPr b="0" lang="en-IN" sz="1400" spc="-1" strike="noStrike">
              <a:solidFill>
                <a:srgbClr val="000000"/>
              </a:solidFill>
              <a:latin typeface="Arial"/>
            </a:endParaRPr>
          </a:p>
        </p:txBody>
      </p:sp>
      <p:pic>
        <p:nvPicPr>
          <p:cNvPr id="101" name="Google Shape;152;p1" descr=""/>
          <p:cNvPicPr/>
          <p:nvPr/>
        </p:nvPicPr>
        <p:blipFill>
          <a:blip r:embed="rId1"/>
          <a:stretch/>
        </p:blipFill>
        <p:spPr>
          <a:xfrm>
            <a:off x="2825280" y="205200"/>
            <a:ext cx="6324120" cy="1277280"/>
          </a:xfrm>
          <a:prstGeom prst="rect">
            <a:avLst/>
          </a:prstGeom>
          <a:ln w="0">
            <a:noFill/>
          </a:ln>
        </p:spPr>
      </p:pic>
      <p:sp>
        <p:nvSpPr>
          <p:cNvPr id="102" name="Google Shape;153;p1"/>
          <p:cNvSpPr/>
          <p:nvPr/>
        </p:nvSpPr>
        <p:spPr>
          <a:xfrm>
            <a:off x="2825280" y="5787000"/>
            <a:ext cx="6864480" cy="1064160"/>
          </a:xfrm>
          <a:prstGeom prst="rect">
            <a:avLst/>
          </a:prstGeom>
          <a:noFill/>
          <a:ln w="0">
            <a:noFill/>
          </a:ln>
        </p:spPr>
        <p:style>
          <a:lnRef idx="0"/>
          <a:fillRef idx="0"/>
          <a:effectRef idx="0"/>
          <a:fontRef idx="minor"/>
        </p:style>
        <p:txBody>
          <a:bodyPr anchor="ctr">
            <a:spAutoFit/>
          </a:bodyPr>
          <a:p>
            <a:pPr algn="ctr">
              <a:lnSpc>
                <a:spcPct val="100000"/>
              </a:lnSpc>
              <a:buNone/>
              <a:tabLst>
                <a:tab algn="l" pos="0"/>
              </a:tabLst>
            </a:pPr>
            <a:r>
              <a:rPr b="1" lang="en-US" sz="1600" spc="-1" strike="noStrike">
                <a:solidFill>
                  <a:srgbClr val="ffffff"/>
                </a:solidFill>
                <a:latin typeface="Times New Roman"/>
                <a:ea typeface="Times New Roman"/>
              </a:rPr>
              <a:t>Department of Computer Engineering</a:t>
            </a:r>
            <a:br>
              <a:rPr sz="1600"/>
            </a:br>
            <a:r>
              <a:rPr b="0" lang="en-US" sz="1600" spc="-1" strike="noStrike">
                <a:solidFill>
                  <a:srgbClr val="ffffff"/>
                </a:solidFill>
                <a:latin typeface="Times New Roman"/>
                <a:ea typeface="Times New Roman"/>
              </a:rPr>
              <a:t>Saraswati College of Engineering, Kharghar, Navi Mumbai</a:t>
            </a:r>
            <a:br>
              <a:rPr sz="1600"/>
            </a:br>
            <a:r>
              <a:rPr b="0" lang="en-US" sz="1600" spc="-1" strike="noStrike">
                <a:solidFill>
                  <a:srgbClr val="ffffff"/>
                </a:solidFill>
                <a:latin typeface="Times New Roman"/>
                <a:ea typeface="Times New Roman"/>
              </a:rPr>
              <a:t>University of Mumbai</a:t>
            </a:r>
            <a:br>
              <a:rPr sz="1600"/>
            </a:br>
            <a:r>
              <a:rPr b="0" lang="en-US" sz="1600" spc="-1" strike="noStrike">
                <a:solidFill>
                  <a:srgbClr val="ffffff"/>
                </a:solidFill>
                <a:latin typeface="Times New Roman"/>
                <a:ea typeface="Times New Roman"/>
              </a:rPr>
              <a:t>2022-23</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414720" y="330120"/>
            <a:ext cx="12597120" cy="902160"/>
          </a:xfrm>
          <a:prstGeom prst="rect">
            <a:avLst/>
          </a:prstGeom>
          <a:noFill/>
          <a:ln w="0">
            <a:noFill/>
          </a:ln>
        </p:spPr>
        <p:txBody>
          <a:bodyPr anchor="t">
            <a:noAutofit/>
          </a:bodyPr>
          <a:p>
            <a:pPr>
              <a:lnSpc>
                <a:spcPct val="150000"/>
              </a:lnSpc>
              <a:buNone/>
              <a:tabLst>
                <a:tab algn="l" pos="0"/>
              </a:tabLst>
            </a:pPr>
            <a:r>
              <a:rPr b="0" lang="en-US" sz="4200" spc="-1" strike="noStrike">
                <a:solidFill>
                  <a:srgbClr val="ffffff"/>
                </a:solidFill>
                <a:latin typeface="Times New Roman"/>
                <a:ea typeface="Times New Roman"/>
              </a:rPr>
              <a:t>TECHNIQUES AND TOOLS CONTINUE</a:t>
            </a:r>
            <a:endParaRPr b="0" lang="en-IN" sz="4200" spc="-1" strike="noStrike">
              <a:solidFill>
                <a:srgbClr val="000000"/>
              </a:solidFill>
              <a:latin typeface="Arial"/>
            </a:endParaRPr>
          </a:p>
        </p:txBody>
      </p:sp>
      <p:sp>
        <p:nvSpPr>
          <p:cNvPr id="141" name="PlaceHolder 2"/>
          <p:cNvSpPr>
            <a:spLocks noGrp="1"/>
          </p:cNvSpPr>
          <p:nvPr>
            <p:ph/>
          </p:nvPr>
        </p:nvSpPr>
        <p:spPr>
          <a:xfrm>
            <a:off x="727200" y="1232280"/>
            <a:ext cx="11358720" cy="5278320"/>
          </a:xfrm>
          <a:prstGeom prst="rect">
            <a:avLst/>
          </a:prstGeom>
          <a:noFill/>
          <a:ln w="0">
            <a:noFill/>
          </a:ln>
        </p:spPr>
        <p:txBody>
          <a:bodyPr anchor="t">
            <a:normAutofit fontScale="86000"/>
          </a:bodyPr>
          <a:p>
            <a:pPr marL="457200" indent="-380880" algn="just">
              <a:lnSpc>
                <a:spcPct val="150000"/>
              </a:lnSpc>
              <a:spcBef>
                <a:spcPts val="799"/>
              </a:spcBef>
              <a:buClr>
                <a:srgbClr val="86d1d8"/>
              </a:buClr>
              <a:buFont typeface="Times New Roman"/>
              <a:buChar char="●"/>
            </a:pPr>
            <a:r>
              <a:rPr b="0" lang="en-US" sz="2400" spc="-1" strike="noStrike">
                <a:solidFill>
                  <a:srgbClr val="ffffff"/>
                </a:solidFill>
                <a:latin typeface="Times New Roman"/>
                <a:ea typeface="Times New Roman"/>
              </a:rPr>
              <a:t>Language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Python 3.7 and above</a:t>
            </a:r>
            <a:endParaRPr b="0" lang="en-IN" sz="2400" spc="-1" strike="noStrike">
              <a:solidFill>
                <a:srgbClr val="000000"/>
              </a:solidFill>
              <a:latin typeface="Arial"/>
            </a:endParaRPr>
          </a:p>
          <a:p>
            <a:pPr marL="4572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Libraries and Framework:</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PyQt5</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Tensorflow</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Numpy</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Deepface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Pandas</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Scikit-learn</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Joblib</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Multiprocessing</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414720" y="330120"/>
            <a:ext cx="12967200" cy="902160"/>
          </a:xfrm>
          <a:prstGeom prst="rect">
            <a:avLst/>
          </a:prstGeom>
          <a:noFill/>
          <a:ln w="0">
            <a:noFill/>
          </a:ln>
        </p:spPr>
        <p:txBody>
          <a:bodyPr anchor="t">
            <a:noAutofit/>
          </a:bodyPr>
          <a:p>
            <a:pPr>
              <a:lnSpc>
                <a:spcPct val="150000"/>
              </a:lnSpc>
              <a:buNone/>
              <a:tabLst>
                <a:tab algn="l" pos="0"/>
              </a:tabLst>
            </a:pPr>
            <a:r>
              <a:rPr b="0" lang="en-US" sz="4200" spc="-1" strike="noStrike">
                <a:solidFill>
                  <a:srgbClr val="ffffff"/>
                </a:solidFill>
                <a:latin typeface="Times New Roman"/>
                <a:ea typeface="Times New Roman"/>
              </a:rPr>
              <a:t>TECHNIQUES AND TOOLS CONTINUE</a:t>
            </a:r>
            <a:endParaRPr b="0" lang="en-IN" sz="4200" spc="-1" strike="noStrike">
              <a:solidFill>
                <a:srgbClr val="000000"/>
              </a:solidFill>
              <a:latin typeface="Arial"/>
            </a:endParaRPr>
          </a:p>
        </p:txBody>
      </p:sp>
      <p:sp>
        <p:nvSpPr>
          <p:cNvPr id="143" name="PlaceHolder 2"/>
          <p:cNvSpPr>
            <a:spLocks noGrp="1"/>
          </p:cNvSpPr>
          <p:nvPr>
            <p:ph/>
          </p:nvPr>
        </p:nvSpPr>
        <p:spPr>
          <a:xfrm>
            <a:off x="727200" y="1232280"/>
            <a:ext cx="11358720" cy="5278320"/>
          </a:xfrm>
          <a:prstGeom prst="rect">
            <a:avLst/>
          </a:prstGeom>
          <a:noFill/>
          <a:ln w="0">
            <a:noFill/>
          </a:ln>
        </p:spPr>
        <p:txBody>
          <a:bodyPr anchor="t">
            <a:normAutofit/>
          </a:bodyPr>
          <a:p>
            <a:pPr marL="457200" indent="-380880" algn="just">
              <a:lnSpc>
                <a:spcPct val="150000"/>
              </a:lnSpc>
              <a:spcBef>
                <a:spcPts val="799"/>
              </a:spcBef>
              <a:buClr>
                <a:srgbClr val="86d1d8"/>
              </a:buClr>
              <a:buFont typeface="Times New Roman"/>
              <a:buChar char="●"/>
            </a:pPr>
            <a:r>
              <a:rPr b="0" lang="en-US" sz="2400" spc="-1" strike="noStrike">
                <a:solidFill>
                  <a:srgbClr val="ffffff"/>
                </a:solidFill>
                <a:latin typeface="Times New Roman"/>
                <a:ea typeface="Times New Roman"/>
              </a:rPr>
              <a:t>Hardware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Tp Link IP camera tapo-200</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i7-10 gen, i5-12 gen and i5-10 gen cpu</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8 gb to 16 ram</a:t>
            </a:r>
            <a:endParaRPr b="0" lang="en-IN" sz="2400" spc="-1" strike="noStrike">
              <a:solidFill>
                <a:srgbClr val="000000"/>
              </a:solidFill>
              <a:latin typeface="Arial"/>
            </a:endParaRPr>
          </a:p>
          <a:p>
            <a:pPr marL="4572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Other software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Visual studio code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Jupyter-notebook</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PyQt5 designer (compatible with python &lt;=3.9)</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Google Shape;245;p7"/>
          <p:cNvSpPr/>
          <p:nvPr/>
        </p:nvSpPr>
        <p:spPr>
          <a:xfrm>
            <a:off x="0" y="0"/>
            <a:ext cx="12191760" cy="6857640"/>
          </a:xfrm>
          <a:prstGeom prst="rect">
            <a:avLst/>
          </a:prstGeom>
          <a:solidFill>
            <a:schemeClr val="lt1"/>
          </a:solidFill>
          <a:ln w="0">
            <a:noFill/>
          </a:ln>
        </p:spPr>
        <p:style>
          <a:lnRef idx="0"/>
          <a:fillRef idx="0"/>
          <a:effectRef idx="0"/>
          <a:fontRef idx="minor"/>
        </p:style>
      </p:sp>
      <p:sp>
        <p:nvSpPr>
          <p:cNvPr id="145" name="Google Shape;246;p7"/>
          <p:cNvSpPr/>
          <p:nvPr/>
        </p:nvSpPr>
        <p:spPr>
          <a:xfrm>
            <a:off x="0" y="0"/>
            <a:ext cx="12188520" cy="6857640"/>
          </a:xfrm>
          <a:prstGeom prst="rect">
            <a:avLst/>
          </a:prstGeom>
          <a:blipFill rotWithShape="0">
            <a:blip r:embed="rId2"/>
            <a:srcRect/>
            <a:stretch/>
          </a:blipFill>
          <a:ln w="0">
            <a:noFill/>
          </a:ln>
        </p:spPr>
        <p:style>
          <a:lnRef idx="0"/>
          <a:fillRef idx="0"/>
          <a:effectRef idx="0"/>
          <a:fontRef idx="minor"/>
        </p:style>
      </p:sp>
      <p:sp>
        <p:nvSpPr>
          <p:cNvPr id="146" name="Google Shape;247;p7"/>
          <p:cNvSpPr/>
          <p:nvPr/>
        </p:nvSpPr>
        <p:spPr>
          <a:xfrm>
            <a:off x="4654440" y="1828800"/>
            <a:ext cx="360" cy="3200040"/>
          </a:xfrm>
          <a:custGeom>
            <a:avLst/>
            <a:gdLst/>
            <a:ahLst/>
            <a:rect l="l" t="t" r="r" b="b"/>
            <a:pathLst>
              <a:path w="21600" h="21600">
                <a:moveTo>
                  <a:pt x="0" y="0"/>
                </a:moveTo>
                <a:lnTo>
                  <a:pt x="21600" y="21600"/>
                </a:lnTo>
              </a:path>
            </a:pathLst>
          </a:custGeom>
          <a:noFill/>
          <a:ln w="19050">
            <a:solidFill>
              <a:srgbClr val="4cb9c3"/>
            </a:solidFill>
            <a:round/>
          </a:ln>
        </p:spPr>
        <p:style>
          <a:lnRef idx="0"/>
          <a:fillRef idx="0"/>
          <a:effectRef idx="0"/>
          <a:fontRef idx="minor"/>
        </p:style>
      </p:sp>
      <p:pic>
        <p:nvPicPr>
          <p:cNvPr id="147" name="Google Shape;248;p7" descr=""/>
          <p:cNvPicPr/>
          <p:nvPr/>
        </p:nvPicPr>
        <p:blipFill>
          <a:blip r:embed="rId3"/>
          <a:srcRect l="0" t="0" r="0" b="23304"/>
          <a:stretch/>
        </p:blipFill>
        <p:spPr>
          <a:xfrm>
            <a:off x="8605800" y="6228000"/>
            <a:ext cx="993240" cy="761760"/>
          </a:xfrm>
          <a:prstGeom prst="rect">
            <a:avLst/>
          </a:prstGeom>
          <a:ln w="0">
            <a:noFill/>
          </a:ln>
        </p:spPr>
      </p:pic>
      <p:sp>
        <p:nvSpPr>
          <p:cNvPr id="148" name="PlaceHolder 1"/>
          <p:cNvSpPr>
            <a:spLocks noGrp="1"/>
          </p:cNvSpPr>
          <p:nvPr>
            <p:ph type="title"/>
          </p:nvPr>
        </p:nvSpPr>
        <p:spPr>
          <a:xfrm>
            <a:off x="806040" y="804600"/>
            <a:ext cx="3733560" cy="5248440"/>
          </a:xfrm>
          <a:prstGeom prst="rect">
            <a:avLst/>
          </a:prstGeom>
          <a:noFill/>
          <a:ln w="0">
            <a:noFill/>
          </a:ln>
        </p:spPr>
        <p:txBody>
          <a:bodyPr anchor="ctr">
            <a:normAutofit/>
          </a:bodyPr>
          <a:p>
            <a:pPr algn="ctr">
              <a:lnSpc>
                <a:spcPct val="100000"/>
              </a:lnSpc>
              <a:buNone/>
              <a:tabLst>
                <a:tab algn="l" pos="0"/>
              </a:tabLst>
            </a:pPr>
            <a:r>
              <a:rPr b="0" lang="en-US" sz="4200" spc="-1" strike="noStrike">
                <a:solidFill>
                  <a:srgbClr val="ebebeb"/>
                </a:solidFill>
                <a:latin typeface="Times New Roman"/>
                <a:ea typeface="Times New Roman"/>
              </a:rPr>
              <a:t>CONCLUSION </a:t>
            </a:r>
            <a:endParaRPr b="0" lang="en-IN" sz="4200" spc="-1" strike="noStrike">
              <a:solidFill>
                <a:srgbClr val="000000"/>
              </a:solidFill>
              <a:latin typeface="Arial"/>
            </a:endParaRPr>
          </a:p>
        </p:txBody>
      </p:sp>
      <p:sp>
        <p:nvSpPr>
          <p:cNvPr id="149" name="PlaceHolder 2"/>
          <p:cNvSpPr>
            <a:spLocks noGrp="1"/>
          </p:cNvSpPr>
          <p:nvPr>
            <p:ph/>
          </p:nvPr>
        </p:nvSpPr>
        <p:spPr>
          <a:xfrm>
            <a:off x="4975920" y="804600"/>
            <a:ext cx="6399720" cy="5248440"/>
          </a:xfrm>
          <a:prstGeom prst="rect">
            <a:avLst/>
          </a:prstGeom>
          <a:noFill/>
          <a:ln w="0">
            <a:noFill/>
          </a:ln>
        </p:spPr>
        <p:txBody>
          <a:bodyPr anchor="ctr">
            <a:normAutofit/>
          </a:bodyPr>
          <a:p>
            <a:pPr algn="just">
              <a:lnSpc>
                <a:spcPct val="90000"/>
              </a:lnSpc>
              <a:buNone/>
              <a:tabLst>
                <a:tab algn="l" pos="0"/>
              </a:tabLst>
            </a:pPr>
            <a:endParaRPr b="0" lang="en-IN" sz="2400" spc="-1" strike="noStrike">
              <a:solidFill>
                <a:srgbClr val="000000"/>
              </a:solidFill>
              <a:latin typeface="Arial"/>
            </a:endParaRPr>
          </a:p>
          <a:p>
            <a:pPr algn="just">
              <a:lnSpc>
                <a:spcPct val="90000"/>
              </a:lnSpc>
              <a:buNone/>
              <a:tabLst>
                <a:tab algn="l" pos="0"/>
              </a:tabLst>
            </a:pPr>
            <a:r>
              <a:rPr b="0" lang="en-US" sz="2400" spc="-1" strike="noStrike">
                <a:solidFill>
                  <a:srgbClr val="ffffff"/>
                </a:solidFill>
                <a:latin typeface="Times New Roman"/>
                <a:ea typeface="Times New Roman"/>
              </a:rPr>
              <a:t>Real-time face detection and recognition on single core is time inefficient process while other cores sits idle. We leverage the power of multiple cores, use of multiprocessing queue to pass frames between process and applied heuristic for frames dropping to prevent bottleneck of frames queue.</a:t>
            </a:r>
            <a:endParaRPr b="0" lang="en-IN" sz="2400" spc="-1" strike="noStrike">
              <a:solidFill>
                <a:srgbClr val="000000"/>
              </a:solidFill>
              <a:latin typeface="Arial"/>
            </a:endParaRPr>
          </a:p>
          <a:p>
            <a:pPr marL="343080" indent="-246240" algn="just">
              <a:lnSpc>
                <a:spcPct val="90000"/>
              </a:lnSpc>
              <a:spcBef>
                <a:spcPts val="1001"/>
              </a:spcBef>
              <a:buNone/>
              <a:tabLst>
                <a:tab algn="l" pos="0"/>
              </a:tabLst>
            </a:pP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299160" y="237960"/>
            <a:ext cx="9404280" cy="1001160"/>
          </a:xfrm>
          <a:prstGeom prst="rect">
            <a:avLst/>
          </a:prstGeom>
          <a:noFill/>
          <a:ln w="0">
            <a:noFill/>
          </a:ln>
        </p:spPr>
        <p:txBody>
          <a:bodyPr anchor="t">
            <a:noAutofit/>
          </a:bodyPr>
          <a:p>
            <a:pPr>
              <a:lnSpc>
                <a:spcPct val="100000"/>
              </a:lnSpc>
              <a:buNone/>
              <a:tabLst>
                <a:tab algn="l" pos="0"/>
              </a:tabLst>
            </a:pPr>
            <a:r>
              <a:rPr b="0" lang="en-US" sz="4200" spc="-1" strike="noStrike">
                <a:solidFill>
                  <a:srgbClr val="ebebeb"/>
                </a:solidFill>
                <a:latin typeface="Century Gothic"/>
                <a:ea typeface="Century Gothic"/>
              </a:rPr>
              <a:t>REFERENCE</a:t>
            </a:r>
            <a:r>
              <a:rPr b="0" lang="en-US" sz="4200" spc="-1" strike="noStrike">
                <a:solidFill>
                  <a:srgbClr val="ebebeb"/>
                </a:solidFill>
                <a:latin typeface="Century Gothic"/>
                <a:ea typeface="Century Gothic"/>
              </a:rPr>
              <a:t>	</a:t>
            </a:r>
            <a:endParaRPr b="0" lang="en-IN" sz="4200" spc="-1" strike="noStrike">
              <a:solidFill>
                <a:srgbClr val="000000"/>
              </a:solidFill>
              <a:latin typeface="Arial"/>
            </a:endParaRPr>
          </a:p>
        </p:txBody>
      </p:sp>
      <p:sp>
        <p:nvSpPr>
          <p:cNvPr id="151" name="Google Shape;257;p14"/>
          <p:cNvSpPr/>
          <p:nvPr/>
        </p:nvSpPr>
        <p:spPr>
          <a:xfrm>
            <a:off x="397440" y="942120"/>
            <a:ext cx="11396520" cy="5864400"/>
          </a:xfrm>
          <a:prstGeom prst="rect">
            <a:avLst/>
          </a:prstGeom>
          <a:noFill/>
          <a:ln w="0">
            <a:noFill/>
          </a:ln>
        </p:spPr>
        <p:style>
          <a:lnRef idx="0"/>
          <a:fillRef idx="0"/>
          <a:effectRef idx="0"/>
          <a:fontRef idx="minor"/>
        </p:style>
        <p:txBody>
          <a:bodyPr anchor="t">
            <a:spAutoFit/>
          </a:bodyPr>
          <a:p>
            <a:pPr algn="just">
              <a:lnSpc>
                <a:spcPct val="100000"/>
              </a:lnSpc>
              <a:spcBef>
                <a:spcPts val="1199"/>
              </a:spcBef>
              <a:buNone/>
              <a:tabLst>
                <a:tab algn="l" pos="0"/>
              </a:tabLst>
            </a:pP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[1] Edwin Jose, Greeshma M, Mithun Haridas T. P, “Face Recognition based Surveillance System Using FaceNet and MTCNN on Jetson TX2” 2019 5th International Conference on Advanced Computing &amp; Communication Systems (ICACCS).</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[2] Rehmat Ullah , Hassan Hayat, Afsah Abid Siddiqui, Jebran Khan, Farman Ullah, “A Real-Time Framework for Human Face Detection and Recognition in CCTV Images” 2022 Hindawi Mathematical Problems in Engineering.</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[3] Paul Viola, Michael J. Jones, “Robust Real-Time Face Detection” July 11, 2003 International Journal of Computer Vision.</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[4] Kaipeng Zhang, Zhanpeng Zhang, Zhifeng Li, Senior Member, IEEE, and Yu Qiao, Senior Member, IEEE, “Joint Face Detection and Alignment Using Multitask Cascaded Convolutional Networks” October 10, 2016 IEEE SIGNAL PROCESSING LETTERS, VOL. 23</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[5] F. Schroff, D. Kalenichenko and J. Philbin, "FaceNet: A unified embedding for face recognition and clustering," 2015 IEEE Conference on Computer Vision and Pattern Recognition (CVPR), Boston, MA, 2015, pp. 815-823. 2</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[6] Y. Sun, X. Wang, and X. Tang. Deeply learned face representations are sparse, selective, and robust. CoRR, abs/1412.1265, 2014. 1, 2, 5, 8.</a:t>
            </a:r>
            <a:endParaRPr b="0" lang="en-IN" sz="1900" spc="-1" strike="noStrike">
              <a:latin typeface="Arial"/>
            </a:endParaRPr>
          </a:p>
          <a:p>
            <a:pPr marL="152280">
              <a:lnSpc>
                <a:spcPct val="100000"/>
              </a:lnSpc>
              <a:spcBef>
                <a:spcPts val="1199"/>
              </a:spcBef>
              <a:buNone/>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04920" y="171720"/>
            <a:ext cx="9404280" cy="1001160"/>
          </a:xfrm>
          <a:prstGeom prst="rect">
            <a:avLst/>
          </a:prstGeom>
          <a:noFill/>
          <a:ln w="0">
            <a:noFill/>
          </a:ln>
        </p:spPr>
        <p:txBody>
          <a:bodyPr anchor="t">
            <a:noAutofit/>
          </a:bodyPr>
          <a:p>
            <a:pPr>
              <a:lnSpc>
                <a:spcPct val="100000"/>
              </a:lnSpc>
              <a:buNone/>
              <a:tabLst>
                <a:tab algn="l" pos="0"/>
              </a:tabLst>
            </a:pPr>
            <a:r>
              <a:rPr b="0" lang="en-US" sz="4200" spc="-1" strike="noStrike">
                <a:solidFill>
                  <a:srgbClr val="ebebeb"/>
                </a:solidFill>
                <a:latin typeface="Century Gothic"/>
                <a:ea typeface="Century Gothic"/>
              </a:rPr>
              <a:t>REFERENCE</a:t>
            </a:r>
            <a:r>
              <a:rPr b="0" lang="en-US" sz="4200" spc="-1" strike="noStrike">
                <a:solidFill>
                  <a:srgbClr val="ebebeb"/>
                </a:solidFill>
                <a:latin typeface="Century Gothic"/>
                <a:ea typeface="Century Gothic"/>
              </a:rPr>
              <a:t>	</a:t>
            </a:r>
            <a:endParaRPr b="0" lang="en-IN" sz="4200" spc="-1" strike="noStrike">
              <a:solidFill>
                <a:srgbClr val="000000"/>
              </a:solidFill>
              <a:latin typeface="Arial"/>
            </a:endParaRPr>
          </a:p>
        </p:txBody>
      </p:sp>
      <p:sp>
        <p:nvSpPr>
          <p:cNvPr id="153" name="Google Shape;263;g1ed02c254db_2_88"/>
          <p:cNvSpPr/>
          <p:nvPr/>
        </p:nvSpPr>
        <p:spPr>
          <a:xfrm>
            <a:off x="304920" y="1321920"/>
            <a:ext cx="11396520" cy="4082400"/>
          </a:xfrm>
          <a:prstGeom prst="rect">
            <a:avLst/>
          </a:prstGeom>
          <a:noFill/>
          <a:ln w="0">
            <a:noFill/>
          </a:ln>
        </p:spPr>
        <p:style>
          <a:lnRef idx="0"/>
          <a:fillRef idx="0"/>
          <a:effectRef idx="0"/>
          <a:fontRef idx="minor"/>
        </p:style>
        <p:txBody>
          <a:bodyPr anchor="t">
            <a:spAutoFit/>
          </a:bodyPr>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[7] Y. Taigman, M. Yang, M. Ranzato, and L. Wolf. Deepface: Closing the gap to human-level performance</a:t>
            </a:r>
            <a:r>
              <a:rPr b="0" lang="en-US" sz="2300" spc="-1" strike="noStrike">
                <a:solidFill>
                  <a:srgbClr val="ffffff"/>
                </a:solidFill>
                <a:latin typeface="Times New Roman"/>
                <a:ea typeface="Times New Roman"/>
              </a:rPr>
              <a:t> </a:t>
            </a:r>
            <a:r>
              <a:rPr b="0" lang="en-US" sz="2900" spc="-1" strike="noStrike">
                <a:solidFill>
                  <a:srgbClr val="ffffff"/>
                </a:solidFill>
                <a:latin typeface="Times New Roman"/>
                <a:ea typeface="Times New Roman"/>
              </a:rPr>
              <a:t>in </a:t>
            </a:r>
            <a:r>
              <a:rPr b="0" lang="en-US" sz="1900" spc="-1" strike="noStrike">
                <a:solidFill>
                  <a:srgbClr val="ffffff"/>
                </a:solidFill>
                <a:latin typeface="Times New Roman"/>
                <a:ea typeface="Times New Roman"/>
              </a:rPr>
              <a:t>face verification. In IEEE Conf</a:t>
            </a:r>
            <a:r>
              <a:rPr b="0" lang="en-US" sz="1300" spc="-1" strike="noStrike">
                <a:solidFill>
                  <a:srgbClr val="ffffff"/>
                </a:solidFill>
                <a:latin typeface="Times New Roman"/>
                <a:ea typeface="Times New Roman"/>
              </a:rPr>
              <a:t>7</a:t>
            </a:r>
            <a:r>
              <a:rPr b="0" lang="en-US" sz="1900" spc="-1" strike="noStrike">
                <a:solidFill>
                  <a:srgbClr val="ffffff"/>
                </a:solidFill>
                <a:latin typeface="Times New Roman"/>
                <a:ea typeface="Times New Roman"/>
              </a:rPr>
              <a:t>. on CVPR, 2014. 1, 2, 5,</a:t>
            </a:r>
            <a:r>
              <a:rPr b="0" lang="en-US" sz="2000" spc="-1" strike="noStrike">
                <a:solidFill>
                  <a:srgbClr val="ffffff"/>
                </a:solidFill>
                <a:latin typeface="Times New Roman"/>
                <a:ea typeface="Times New Roman"/>
              </a:rPr>
              <a:t> 8.</a:t>
            </a:r>
            <a:endParaRPr b="0" lang="en-IN" sz="2000" spc="-1" strike="noStrike">
              <a:latin typeface="Arial"/>
            </a:endParaRPr>
          </a:p>
          <a:p>
            <a:pPr algn="just">
              <a:lnSpc>
                <a:spcPct val="100000"/>
              </a:lnSpc>
              <a:spcBef>
                <a:spcPts val="1199"/>
              </a:spcBef>
              <a:buNone/>
              <a:tabLst>
                <a:tab algn="l" pos="0"/>
              </a:tabLst>
            </a:pPr>
            <a:r>
              <a:rPr b="0" lang="en-US" sz="2000" spc="-1" strike="noStrike">
                <a:solidFill>
                  <a:srgbClr val="ffffff"/>
                </a:solidFill>
                <a:latin typeface="Times New Roman"/>
                <a:ea typeface="Times New Roman"/>
              </a:rPr>
              <a:t>[8] </a:t>
            </a:r>
            <a:r>
              <a:rPr b="0" lang="en-US" sz="1900" spc="-1" strike="noStrike">
                <a:solidFill>
                  <a:srgbClr val="ffffff"/>
                </a:solidFill>
                <a:latin typeface="Times New Roman"/>
                <a:ea typeface="Times New Roman"/>
              </a:rPr>
              <a:t>Valentin Bazarevsky, Yury Kartynnik Andrey, Vakunov Karthik Raveendran, Matthias Grundmann. BlazeFace: Sub-millisecond Neural Face Detection on Mobile GPUs</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[9] Vidit Jain, Erik Learned-Miller. FDDB: A Benchmark for Face Detection in Unconstrained Settings</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[10] Yu Shen, Kuan-Wei Chen, Yizhou Hao, Min Hsuan Wu. Face Detection with Deep Learning.</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[11] Ning Zhang, Junmin Luo, Wuqi Gao. Research on Face Detection Technology Based on MTCNN .</a:t>
            </a:r>
            <a:endParaRPr b="0" lang="en-IN" sz="1900" spc="-1" strike="noStrike">
              <a:latin typeface="Arial"/>
            </a:endParaRPr>
          </a:p>
          <a:p>
            <a:pPr algn="just">
              <a:lnSpc>
                <a:spcPct val="100000"/>
              </a:lnSpc>
              <a:spcBef>
                <a:spcPts val="1199"/>
              </a:spcBef>
              <a:buNone/>
              <a:tabLst>
                <a:tab algn="l" pos="0"/>
              </a:tabLst>
            </a:pPr>
            <a:r>
              <a:rPr b="0" lang="en-US" sz="1900" spc="-1" strike="noStrike">
                <a:solidFill>
                  <a:srgbClr val="ffffff"/>
                </a:solidFill>
                <a:latin typeface="Times New Roman"/>
                <a:ea typeface="Times New Roman"/>
              </a:rPr>
              <a:t>[12] Zouhair Mbarki, Besma Miladi, Chiraz Jabeur Seddik, Maryem Fadhly and Hassene Seddik. Real Time Face Detection and Identification from Video Sequences Combining LBP Algorithm and Convolutional Neural Network.</a:t>
            </a:r>
            <a:endParaRPr b="0" lang="en-IN" sz="1900" spc="-1" strike="noStrike">
              <a:latin typeface="Arial"/>
            </a:endParaRPr>
          </a:p>
          <a:p>
            <a:pPr algn="just">
              <a:lnSpc>
                <a:spcPct val="100000"/>
              </a:lnSpc>
              <a:spcBef>
                <a:spcPts val="1199"/>
              </a:spcBef>
              <a:spcAft>
                <a:spcPts val="1199"/>
              </a:spcAft>
              <a:buNone/>
              <a:tabLst>
                <a:tab algn="l" pos="0"/>
              </a:tabLst>
            </a:pP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Google Shape;268;g1ed02c254db_2_107"/>
          <p:cNvSpPr/>
          <p:nvPr/>
        </p:nvSpPr>
        <p:spPr>
          <a:xfrm>
            <a:off x="3275640" y="2382120"/>
            <a:ext cx="5248440" cy="117288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US" sz="6500" spc="-1" strike="noStrike">
                <a:solidFill>
                  <a:srgbClr val="ffffff"/>
                </a:solidFill>
                <a:latin typeface="Times New Roman"/>
                <a:ea typeface="Times New Roman"/>
              </a:rPr>
              <a:t>Thank You!</a:t>
            </a:r>
            <a:endParaRPr b="0" lang="en-IN" sz="6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03" name="Google Shape;158;p2" descr=""/>
          <p:cNvPicPr/>
          <p:nvPr/>
        </p:nvPicPr>
        <p:blipFill>
          <a:blip r:embed="rId2"/>
          <a:stretch/>
        </p:blipFill>
        <p:spPr>
          <a:xfrm>
            <a:off x="33480" y="0"/>
            <a:ext cx="12124440" cy="6857640"/>
          </a:xfrm>
          <a:prstGeom prst="rect">
            <a:avLst/>
          </a:prstGeom>
          <a:ln w="0">
            <a:noFill/>
          </a:ln>
        </p:spPr>
      </p:pic>
      <p:sp>
        <p:nvSpPr>
          <p:cNvPr id="104" name="PlaceHolder 1"/>
          <p:cNvSpPr>
            <a:spLocks noGrp="1"/>
          </p:cNvSpPr>
          <p:nvPr>
            <p:ph type="title"/>
          </p:nvPr>
        </p:nvSpPr>
        <p:spPr>
          <a:xfrm>
            <a:off x="1154880" y="1447920"/>
            <a:ext cx="8825400" cy="3329280"/>
          </a:xfrm>
          <a:prstGeom prst="rect">
            <a:avLst/>
          </a:prstGeom>
          <a:noFill/>
          <a:ln w="0">
            <a:noFill/>
          </a:ln>
        </p:spPr>
        <p:txBody>
          <a:bodyPr anchor="b">
            <a:normAutofit fontScale="98000"/>
          </a:bodyPr>
          <a:p>
            <a:pPr>
              <a:lnSpc>
                <a:spcPct val="100000"/>
              </a:lnSpc>
              <a:buNone/>
              <a:tabLst>
                <a:tab algn="l" pos="0"/>
              </a:tabLst>
            </a:pPr>
            <a:r>
              <a:rPr b="0" lang="en-US" sz="7200" spc="-1" strike="noStrike">
                <a:solidFill>
                  <a:srgbClr val="ebebeb"/>
                </a:solidFill>
                <a:latin typeface="Times New Roman"/>
                <a:ea typeface="Times New Roman"/>
              </a:rPr>
              <a:t>Real-Time </a:t>
            </a:r>
            <a:endParaRPr b="0" lang="en-IN" sz="7200" spc="-1" strike="noStrike">
              <a:solidFill>
                <a:srgbClr val="000000"/>
              </a:solidFill>
              <a:latin typeface="Arial"/>
            </a:endParaRPr>
          </a:p>
          <a:p>
            <a:pPr>
              <a:lnSpc>
                <a:spcPct val="100000"/>
              </a:lnSpc>
              <a:buNone/>
              <a:tabLst>
                <a:tab algn="l" pos="0"/>
              </a:tabLst>
            </a:pPr>
            <a:r>
              <a:rPr b="0" lang="en-US" sz="7200" spc="-1" strike="noStrike">
                <a:solidFill>
                  <a:srgbClr val="ebebeb"/>
                </a:solidFill>
                <a:latin typeface="Times New Roman"/>
                <a:ea typeface="Times New Roman"/>
              </a:rPr>
              <a:t>Face Detection and Recognition</a:t>
            </a:r>
            <a:endParaRPr b="0" lang="en-IN" sz="7200" spc="-1" strike="noStrike">
              <a:solidFill>
                <a:srgbClr val="000000"/>
              </a:solidFill>
              <a:latin typeface="Arial"/>
            </a:endParaRPr>
          </a:p>
        </p:txBody>
      </p:sp>
      <p:sp>
        <p:nvSpPr>
          <p:cNvPr id="105" name="PlaceHolder 2"/>
          <p:cNvSpPr>
            <a:spLocks noGrp="1"/>
          </p:cNvSpPr>
          <p:nvPr>
            <p:ph type="subTitle"/>
          </p:nvPr>
        </p:nvSpPr>
        <p:spPr>
          <a:xfrm>
            <a:off x="1154880" y="4777560"/>
            <a:ext cx="8825400" cy="861120"/>
          </a:xfrm>
          <a:prstGeom prst="rect">
            <a:avLst/>
          </a:prstGeom>
          <a:noFill/>
          <a:ln w="0">
            <a:noFill/>
          </a:ln>
        </p:spPr>
        <p:txBody>
          <a:bodyPr anchor="t">
            <a:normAutofit/>
          </a:bodyPr>
          <a:p>
            <a:pPr>
              <a:lnSpc>
                <a:spcPct val="100000"/>
              </a:lnSpc>
              <a:buNone/>
              <a:tabLst>
                <a:tab algn="l" pos="0"/>
              </a:tabLst>
            </a:pPr>
            <a:r>
              <a:rPr b="0" lang="en-US" sz="2000" spc="-1" strike="noStrike">
                <a:solidFill>
                  <a:srgbClr val="86d1d8"/>
                </a:solidFill>
                <a:latin typeface="Times New Roman"/>
                <a:ea typeface="Times New Roman"/>
              </a:rPr>
              <a:t>Real-Time Face Recognition integrated with CCTV</a:t>
            </a:r>
            <a:endParaRPr b="0" lang="en-IN" sz="2000" spc="-1" strike="noStrike">
              <a:latin typeface="Arial"/>
            </a:endParaRPr>
          </a:p>
        </p:txBody>
      </p:sp>
      <p:sp>
        <p:nvSpPr>
          <p:cNvPr id="106" name="Google Shape;161;p2"/>
          <p:cNvSpPr/>
          <p:nvPr/>
        </p:nvSpPr>
        <p:spPr>
          <a:xfrm>
            <a:off x="10437840" y="0"/>
            <a:ext cx="685440" cy="1142640"/>
          </a:xfrm>
          <a:prstGeom prst="rect">
            <a:avLst/>
          </a:prstGeom>
          <a:solidFill>
            <a:schemeClr val="accent1"/>
          </a:solidFill>
          <a:ln w="0">
            <a:noFill/>
          </a:ln>
          <a:effectLst>
            <a:outerShdw blurRad="38160" dir="5400000" dist="25560" rotWithShape="0">
              <a:srgbClr val="000000">
                <a:alpha val="45000"/>
              </a:srgbClr>
            </a:outerShdw>
          </a:effectLst>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childTnLst>
                                    <p:set>
                                      <p:cBhvr>
                                        <p:cTn id="6" dur="1" fill="hold">
                                          <p:stCondLst>
                                            <p:cond delay="0"/>
                                          </p:stCondLst>
                                        </p:cTn>
                                        <p:tgtEl>
                                          <p:spTgt spid="105">
                                            <p:txEl>
                                              <p:pRg st="0" end="0"/>
                                            </p:txEl>
                                          </p:spTgt>
                                        </p:tgtEl>
                                        <p:attrNameLst>
                                          <p:attrName>style.visibility</p:attrName>
                                        </p:attrNameLst>
                                      </p:cBhvr>
                                      <p:to>
                                        <p:strVal val="visible"/>
                                      </p:to>
                                    </p:set>
                                    <p:animEffect filter="fade" transition="in">
                                      <p:cBhvr additive="repl">
                                        <p:cTn id="7" dur="400"/>
                                        <p:tgtEl>
                                          <p:spTgt spid="105">
                                            <p:txEl>
                                              <p:pRg st="0" end="0"/>
                                            </p:txEl>
                                          </p:spTgt>
                                        </p:tgtEl>
                                      </p:cBhvr>
                                    </p:animEffect>
                                  </p:childTnLst>
                                </p:cTn>
                              </p:par>
                              <p:par>
                                <p:cTn id="8" nodeType="withEffect" fill="hold" presetClass="entr" presetID="10">
                                  <p:stCondLst>
                                    <p:cond delay="1000"/>
                                  </p:stCondLst>
                                  <p:childTnLst>
                                    <p:set>
                                      <p:cBhvr>
                                        <p:cTn id="9" dur="1" fill="hold">
                                          <p:stCondLst>
                                            <p:cond delay="0"/>
                                          </p:stCondLst>
                                        </p:cTn>
                                        <p:tgtEl>
                                          <p:spTgt spid="104"/>
                                        </p:tgtEl>
                                        <p:attrNameLst>
                                          <p:attrName>style.visibility</p:attrName>
                                        </p:attrNameLst>
                                      </p:cBhvr>
                                      <p:to>
                                        <p:strVal val="visible"/>
                                      </p:to>
                                    </p:set>
                                    <p:animEffect filter="fade" transition="in">
                                      <p:cBhvr additive="repl">
                                        <p:cTn id="10" dur="4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1981080" y="0"/>
            <a:ext cx="8229240" cy="791640"/>
          </a:xfrm>
          <a:prstGeom prst="rect">
            <a:avLst/>
          </a:prstGeom>
          <a:noFill/>
          <a:ln w="0">
            <a:noFill/>
          </a:ln>
        </p:spPr>
        <p:txBody>
          <a:bodyPr anchor="t">
            <a:noAutofit/>
          </a:bodyPr>
          <a:p>
            <a:pPr algn="ctr">
              <a:lnSpc>
                <a:spcPct val="100000"/>
              </a:lnSpc>
              <a:buNone/>
              <a:tabLst>
                <a:tab algn="l" pos="0"/>
              </a:tabLst>
            </a:pPr>
            <a:r>
              <a:rPr b="0" lang="en-US" sz="4200" spc="-1" strike="noStrike">
                <a:solidFill>
                  <a:srgbClr val="ebebeb"/>
                </a:solidFill>
                <a:latin typeface="Times New Roman"/>
                <a:ea typeface="Times New Roman"/>
              </a:rPr>
              <a:t>TABLE OF CONTENTS</a:t>
            </a:r>
            <a:endParaRPr b="0" lang="en-IN" sz="4200" spc="-1" strike="noStrike">
              <a:solidFill>
                <a:srgbClr val="000000"/>
              </a:solidFill>
              <a:latin typeface="Arial"/>
            </a:endParaRPr>
          </a:p>
        </p:txBody>
      </p:sp>
      <p:sp>
        <p:nvSpPr>
          <p:cNvPr id="108" name="PlaceHolder 2"/>
          <p:cNvSpPr>
            <a:spLocks noGrp="1"/>
          </p:cNvSpPr>
          <p:nvPr>
            <p:ph/>
          </p:nvPr>
        </p:nvSpPr>
        <p:spPr>
          <a:xfrm>
            <a:off x="715680" y="914400"/>
            <a:ext cx="9802800" cy="5353560"/>
          </a:xfrm>
          <a:prstGeom prst="rect">
            <a:avLst/>
          </a:prstGeom>
          <a:noFill/>
          <a:ln w="0">
            <a:noFill/>
          </a:ln>
        </p:spPr>
        <p:txBody>
          <a:bodyPr anchor="t">
            <a:noAutofit/>
          </a:bodyPr>
          <a:p>
            <a:pPr marL="343080" indent="-419040">
              <a:lnSpc>
                <a:spcPct val="150000"/>
              </a:lnSpc>
              <a:buClr>
                <a:srgbClr val="86d1d8"/>
              </a:buClr>
              <a:buFont typeface="Noto Sans Symbols"/>
              <a:buChar char="❑"/>
            </a:pPr>
            <a:r>
              <a:rPr b="0" lang="en-US" sz="3200" spc="-1" strike="noStrike">
                <a:solidFill>
                  <a:srgbClr val="ffffff"/>
                </a:solidFill>
                <a:latin typeface="Times New Roman"/>
                <a:ea typeface="Times New Roman"/>
              </a:rPr>
              <a:t>Introduction</a:t>
            </a:r>
            <a:endParaRPr b="0" lang="en-IN" sz="3200" spc="-1" strike="noStrike">
              <a:solidFill>
                <a:srgbClr val="000000"/>
              </a:solidFill>
              <a:latin typeface="Arial"/>
            </a:endParaRPr>
          </a:p>
          <a:p>
            <a:pPr marL="343080" indent="-419040">
              <a:lnSpc>
                <a:spcPct val="150000"/>
              </a:lnSpc>
              <a:buClr>
                <a:srgbClr val="86d1d8"/>
              </a:buClr>
              <a:buFont typeface="Noto Sans Symbols"/>
              <a:buChar char="❑"/>
            </a:pPr>
            <a:r>
              <a:rPr b="0" lang="en-US" sz="3200" spc="-1" strike="noStrike">
                <a:solidFill>
                  <a:srgbClr val="ffffff"/>
                </a:solidFill>
                <a:latin typeface="Times New Roman"/>
                <a:ea typeface="Times New Roman"/>
              </a:rPr>
              <a:t>Backend</a:t>
            </a:r>
            <a:endParaRPr b="0" lang="en-IN" sz="3200" spc="-1" strike="noStrike">
              <a:solidFill>
                <a:srgbClr val="000000"/>
              </a:solidFill>
              <a:latin typeface="Arial"/>
            </a:endParaRPr>
          </a:p>
          <a:p>
            <a:pPr marL="343080" indent="-408960">
              <a:lnSpc>
                <a:spcPct val="150000"/>
              </a:lnSpc>
              <a:buClr>
                <a:srgbClr val="86d1d8"/>
              </a:buClr>
              <a:buFont typeface="Times New Roman"/>
              <a:buChar char="❑"/>
            </a:pPr>
            <a:r>
              <a:rPr b="0" lang="en-US" sz="3200" spc="-1" strike="noStrike">
                <a:solidFill>
                  <a:srgbClr val="ffffff"/>
                </a:solidFill>
                <a:latin typeface="Times New Roman"/>
                <a:ea typeface="Times New Roman"/>
              </a:rPr>
              <a:t>Frontend</a:t>
            </a:r>
            <a:endParaRPr b="0" lang="en-IN" sz="3200" spc="-1" strike="noStrike">
              <a:solidFill>
                <a:srgbClr val="000000"/>
              </a:solidFill>
              <a:latin typeface="Arial"/>
            </a:endParaRPr>
          </a:p>
          <a:p>
            <a:pPr marL="343080" indent="-408960">
              <a:lnSpc>
                <a:spcPct val="150000"/>
              </a:lnSpc>
              <a:buClr>
                <a:srgbClr val="86d1d8"/>
              </a:buClr>
              <a:buFont typeface="Times New Roman"/>
              <a:buChar char="❑"/>
            </a:pPr>
            <a:r>
              <a:rPr b="0" lang="en-US" sz="3200" spc="-1" strike="noStrike">
                <a:solidFill>
                  <a:srgbClr val="ffffff"/>
                </a:solidFill>
                <a:latin typeface="Times New Roman"/>
                <a:ea typeface="Times New Roman"/>
              </a:rPr>
              <a:t>Techniques and Tools (Models and System Specification)</a:t>
            </a:r>
            <a:endParaRPr b="0" lang="en-IN" sz="3200" spc="-1" strike="noStrike">
              <a:solidFill>
                <a:srgbClr val="000000"/>
              </a:solidFill>
              <a:latin typeface="Arial"/>
            </a:endParaRPr>
          </a:p>
          <a:p>
            <a:pPr marL="343080" indent="-408960">
              <a:lnSpc>
                <a:spcPct val="150000"/>
              </a:lnSpc>
              <a:buClr>
                <a:srgbClr val="86d1d8"/>
              </a:buClr>
              <a:buFont typeface="Times New Roman"/>
              <a:buChar char="❑"/>
            </a:pPr>
            <a:r>
              <a:rPr b="0" lang="en-US" sz="3200" spc="-1" strike="noStrike">
                <a:solidFill>
                  <a:srgbClr val="ffffff"/>
                </a:solidFill>
                <a:latin typeface="Times New Roman"/>
                <a:ea typeface="Times New Roman"/>
              </a:rPr>
              <a:t>Conclusion</a:t>
            </a:r>
            <a:endParaRPr b="0" lang="en-IN" sz="3200" spc="-1" strike="noStrike">
              <a:solidFill>
                <a:srgbClr val="000000"/>
              </a:solidFill>
              <a:latin typeface="Arial"/>
            </a:endParaRPr>
          </a:p>
          <a:p>
            <a:pPr>
              <a:lnSpc>
                <a:spcPct val="150000"/>
              </a:lnSpc>
              <a:buNone/>
              <a:tabLst>
                <a:tab algn="l" pos="0"/>
              </a:tabLst>
            </a:pPr>
            <a:endParaRPr b="0" lang="en-IN" sz="1600" spc="-1" strike="noStrike">
              <a:solidFill>
                <a:srgbClr val="000000"/>
              </a:solidFill>
              <a:latin typeface="Arial"/>
            </a:endParaRPr>
          </a:p>
          <a:p>
            <a:pPr marL="343080" indent="-343080">
              <a:lnSpc>
                <a:spcPct val="100000"/>
              </a:lnSpc>
              <a:spcBef>
                <a:spcPts val="1001"/>
              </a:spcBef>
              <a:buNone/>
              <a:tabLst>
                <a:tab algn="l" pos="0"/>
              </a:tabLst>
            </a:pPr>
            <a:endParaRPr b="0" lang="en-IN"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645840" y="452880"/>
            <a:ext cx="9404280" cy="1400040"/>
          </a:xfrm>
          <a:prstGeom prst="rect">
            <a:avLst/>
          </a:prstGeom>
          <a:noFill/>
          <a:ln w="0">
            <a:noFill/>
          </a:ln>
        </p:spPr>
        <p:txBody>
          <a:bodyPr anchor="t">
            <a:normAutofit/>
          </a:bodyPr>
          <a:p>
            <a:pPr>
              <a:lnSpc>
                <a:spcPct val="100000"/>
              </a:lnSpc>
              <a:buNone/>
              <a:tabLst>
                <a:tab algn="l" pos="0"/>
              </a:tabLst>
            </a:pPr>
            <a:r>
              <a:rPr b="0" lang="en-US" sz="4200" spc="-1" strike="noStrike">
                <a:solidFill>
                  <a:srgbClr val="ebebeb"/>
                </a:solidFill>
                <a:latin typeface="Times New Roman"/>
                <a:ea typeface="Times New Roman"/>
              </a:rPr>
              <a:t>INTRODUCTION</a:t>
            </a:r>
            <a:endParaRPr b="0" lang="en-IN" sz="4200" spc="-1" strike="noStrike">
              <a:solidFill>
                <a:srgbClr val="000000"/>
              </a:solidFill>
              <a:latin typeface="Arial"/>
            </a:endParaRPr>
          </a:p>
        </p:txBody>
      </p:sp>
      <p:grpSp>
        <p:nvGrpSpPr>
          <p:cNvPr id="110" name="Google Shape;173;p4"/>
          <p:cNvGrpSpPr/>
          <p:nvPr/>
        </p:nvGrpSpPr>
        <p:grpSpPr>
          <a:xfrm>
            <a:off x="646200" y="1853280"/>
            <a:ext cx="9403920" cy="4342680"/>
            <a:chOff x="646200" y="1853280"/>
            <a:chExt cx="9403920" cy="4342680"/>
          </a:xfrm>
        </p:grpSpPr>
        <p:sp>
          <p:nvSpPr>
            <p:cNvPr id="111" name="Google Shape;174;p4"/>
            <p:cNvSpPr/>
            <p:nvPr/>
          </p:nvSpPr>
          <p:spPr>
            <a:xfrm>
              <a:off x="646200" y="1853280"/>
              <a:ext cx="7993440" cy="1954080"/>
            </a:xfrm>
            <a:prstGeom prst="roundRect">
              <a:avLst>
                <a:gd name="adj" fmla="val 10000"/>
              </a:avLst>
            </a:prstGeom>
            <a:solidFill>
              <a:srgbClr val="e96210"/>
            </a:solidFill>
            <a:ln cap="rnd" w="19050">
              <a:solidFill>
                <a:srgbClr val="ffffff"/>
              </a:solidFill>
              <a:round/>
            </a:ln>
          </p:spPr>
          <p:style>
            <a:lnRef idx="0"/>
            <a:fillRef idx="0"/>
            <a:effectRef idx="0"/>
            <a:fontRef idx="minor"/>
          </p:style>
        </p:sp>
        <p:sp>
          <p:nvSpPr>
            <p:cNvPr id="112" name="Google Shape;175;p4"/>
            <p:cNvSpPr/>
            <p:nvPr/>
          </p:nvSpPr>
          <p:spPr>
            <a:xfrm>
              <a:off x="699480" y="1910520"/>
              <a:ext cx="6106680" cy="1839600"/>
            </a:xfrm>
            <a:prstGeom prst="rect">
              <a:avLst/>
            </a:prstGeom>
            <a:noFill/>
            <a:ln w="0">
              <a:noFill/>
            </a:ln>
          </p:spPr>
          <p:style>
            <a:lnRef idx="0"/>
            <a:fillRef idx="0"/>
            <a:effectRef idx="0"/>
            <a:fontRef idx="minor"/>
          </p:style>
          <p:txBody>
            <a:bodyPr lIns="76320" rIns="76320" tIns="76320" bIns="76320" anchor="ctr">
              <a:noAutofit/>
            </a:bodyPr>
            <a:p>
              <a:pPr>
                <a:lnSpc>
                  <a:spcPct val="90000"/>
                </a:lnSpc>
                <a:buNone/>
                <a:tabLst>
                  <a:tab algn="l" pos="0"/>
                </a:tabLst>
              </a:pPr>
              <a:r>
                <a:rPr b="0" lang="en-US" sz="2000" spc="-1" strike="noStrike">
                  <a:solidFill>
                    <a:srgbClr val="ffffff"/>
                  </a:solidFill>
                  <a:latin typeface="Times New Roman"/>
                  <a:ea typeface="Times New Roman"/>
                </a:rPr>
                <a:t>Real-time face detection and recognition required expensive computation and current system uses cloud backend for face recognition and charge monthly fees and other personal computer recognition app cannot be used in real-time.</a:t>
              </a:r>
              <a:endParaRPr b="0" lang="en-IN" sz="2000" spc="-1" strike="noStrike">
                <a:latin typeface="Arial"/>
              </a:endParaRPr>
            </a:p>
          </p:txBody>
        </p:sp>
        <p:sp>
          <p:nvSpPr>
            <p:cNvPr id="113" name="Google Shape;176;p4"/>
            <p:cNvSpPr/>
            <p:nvPr/>
          </p:nvSpPr>
          <p:spPr>
            <a:xfrm>
              <a:off x="2056680" y="4241880"/>
              <a:ext cx="7993440" cy="1954080"/>
            </a:xfrm>
            <a:prstGeom prst="roundRect">
              <a:avLst>
                <a:gd name="adj" fmla="val 10000"/>
              </a:avLst>
            </a:prstGeom>
            <a:solidFill>
              <a:srgbClr val="e6b626"/>
            </a:solidFill>
            <a:ln cap="rnd" w="19050">
              <a:solidFill>
                <a:srgbClr val="ffffff"/>
              </a:solidFill>
              <a:round/>
            </a:ln>
          </p:spPr>
          <p:style>
            <a:lnRef idx="0"/>
            <a:fillRef idx="0"/>
            <a:effectRef idx="0"/>
            <a:fontRef idx="minor"/>
          </p:style>
        </p:sp>
        <p:sp>
          <p:nvSpPr>
            <p:cNvPr id="114" name="Google Shape;177;p4"/>
            <p:cNvSpPr/>
            <p:nvPr/>
          </p:nvSpPr>
          <p:spPr>
            <a:xfrm>
              <a:off x="2110320" y="4299120"/>
              <a:ext cx="5289120" cy="1839600"/>
            </a:xfrm>
            <a:prstGeom prst="rect">
              <a:avLst/>
            </a:prstGeom>
            <a:noFill/>
            <a:ln w="0">
              <a:noFill/>
            </a:ln>
          </p:spPr>
          <p:style>
            <a:lnRef idx="0"/>
            <a:fillRef idx="0"/>
            <a:effectRef idx="0"/>
            <a:fontRef idx="minor"/>
          </p:style>
          <p:txBody>
            <a:bodyPr lIns="76320" rIns="76320" tIns="76320" bIns="76320" anchor="ctr">
              <a:noAutofit/>
            </a:bodyPr>
            <a:p>
              <a:pPr>
                <a:lnSpc>
                  <a:spcPct val="100000"/>
                </a:lnSpc>
                <a:buNone/>
                <a:tabLst>
                  <a:tab algn="l" pos="0"/>
                </a:tabLst>
              </a:pPr>
              <a:r>
                <a:rPr b="0" lang="en-US" sz="2000" spc="-1" strike="noStrike">
                  <a:solidFill>
                    <a:srgbClr val="ffffff"/>
                  </a:solidFill>
                  <a:latin typeface="Times New Roman"/>
                  <a:ea typeface="Times New Roman"/>
                </a:rPr>
                <a:t>Real-time face detection and recognition brings real-time face recognition app for pc by leveraging the power of multiple cores and machine learning.</a:t>
              </a:r>
              <a:endParaRPr b="0" lang="en-IN" sz="2000" spc="-1" strike="noStrike">
                <a:latin typeface="Arial"/>
              </a:endParaRPr>
            </a:p>
          </p:txBody>
        </p:sp>
        <p:sp>
          <p:nvSpPr>
            <p:cNvPr id="115" name="Google Shape;178;p4"/>
            <p:cNvSpPr/>
            <p:nvPr/>
          </p:nvSpPr>
          <p:spPr>
            <a:xfrm>
              <a:off x="7453440" y="3389400"/>
              <a:ext cx="1186200" cy="1270080"/>
            </a:xfrm>
            <a:prstGeom prst="downArrow">
              <a:avLst>
                <a:gd name="adj1" fmla="val 55000"/>
                <a:gd name="adj2" fmla="val 45000"/>
              </a:avLst>
            </a:prstGeom>
            <a:solidFill>
              <a:srgbClr val="f5d1c9">
                <a:alpha val="90000"/>
              </a:srgbClr>
            </a:solidFill>
            <a:ln cap="rnd" w="19050">
              <a:solidFill>
                <a:srgbClr val="f5d1c9">
                  <a:alpha val="90000"/>
                </a:srgbClr>
              </a:solidFill>
              <a:round/>
            </a:ln>
          </p:spPr>
          <p:style>
            <a:lnRef idx="0"/>
            <a:fillRef idx="0"/>
            <a:effectRef idx="0"/>
            <a:fontRef idx="minor"/>
          </p:style>
        </p:sp>
        <p:sp>
          <p:nvSpPr>
            <p:cNvPr id="116" name="Google Shape;179;p4"/>
            <p:cNvSpPr/>
            <p:nvPr/>
          </p:nvSpPr>
          <p:spPr>
            <a:xfrm>
              <a:off x="7720200" y="3389400"/>
              <a:ext cx="652320" cy="95544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646200" y="452880"/>
            <a:ext cx="9404280" cy="798840"/>
          </a:xfrm>
          <a:prstGeom prst="rect">
            <a:avLst/>
          </a:prstGeom>
          <a:noFill/>
          <a:ln w="0">
            <a:noFill/>
          </a:ln>
        </p:spPr>
        <p:txBody>
          <a:bodyPr anchor="t">
            <a:noAutofit/>
          </a:bodyPr>
          <a:p>
            <a:pPr>
              <a:lnSpc>
                <a:spcPct val="100000"/>
              </a:lnSpc>
              <a:buNone/>
              <a:tabLst>
                <a:tab algn="l" pos="0"/>
              </a:tabLst>
            </a:pPr>
            <a:r>
              <a:rPr b="0" lang="en-US" sz="4200" spc="-1" strike="noStrike">
                <a:solidFill>
                  <a:srgbClr val="ebebeb"/>
                </a:solidFill>
                <a:latin typeface="Century Gothic"/>
                <a:ea typeface="Century Gothic"/>
              </a:rPr>
              <a:t>BACKEND</a:t>
            </a:r>
            <a:endParaRPr b="0" lang="en-IN" sz="4200" spc="-1" strike="noStrike">
              <a:solidFill>
                <a:srgbClr val="000000"/>
              </a:solidFill>
              <a:latin typeface="Arial"/>
            </a:endParaRPr>
          </a:p>
        </p:txBody>
      </p:sp>
      <p:sp>
        <p:nvSpPr>
          <p:cNvPr id="118" name="PlaceHolder 2"/>
          <p:cNvSpPr>
            <a:spLocks noGrp="1"/>
          </p:cNvSpPr>
          <p:nvPr>
            <p:ph/>
          </p:nvPr>
        </p:nvSpPr>
        <p:spPr>
          <a:xfrm>
            <a:off x="711360" y="1513080"/>
            <a:ext cx="10145160" cy="3929400"/>
          </a:xfrm>
          <a:prstGeom prst="rect">
            <a:avLst/>
          </a:prstGeom>
          <a:noFill/>
          <a:ln w="0">
            <a:noFill/>
          </a:ln>
        </p:spPr>
        <p:txBody>
          <a:bodyPr anchor="t">
            <a:normAutofit/>
          </a:bodyPr>
          <a:p>
            <a:pPr marL="457200" indent="-320040">
              <a:lnSpc>
                <a:spcPct val="150000"/>
              </a:lnSpc>
              <a:spcBef>
                <a:spcPts val="1001"/>
              </a:spcBef>
              <a:buClr>
                <a:srgbClr val="86d1d8"/>
              </a:buClr>
              <a:buFont typeface="Times New Roman"/>
              <a:buChar char="●"/>
            </a:pPr>
            <a:r>
              <a:rPr b="0" lang="en-US" sz="2000" spc="-1" strike="noStrike">
                <a:solidFill>
                  <a:srgbClr val="ffffff"/>
                </a:solidFill>
                <a:latin typeface="Times New Roman"/>
                <a:ea typeface="Times New Roman"/>
              </a:rPr>
              <a:t>PyQT5 linking with IP camera and face detection video streaming thread</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One-to-one analysis of face recognizers with their average time on lfw_faces</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Integrated analysis of face detectors and face recognizers using multiprocessing</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Trained SVM classifier for face classification</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Average distance measures classification (L2 norm and Cosine distance)</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One-to-many, accuracy and time-efficiency analysis of face detectors, recognizers and classifiers on tmoc video (in-progress)</a:t>
            </a:r>
            <a:endParaRPr b="0" lang="en-IN" sz="2000" spc="-1" strike="noStrike">
              <a:solidFill>
                <a:srgbClr val="000000"/>
              </a:solidFill>
              <a:latin typeface="Arial"/>
            </a:endParaRPr>
          </a:p>
          <a:p>
            <a:pPr marL="457200" indent="-320040">
              <a:lnSpc>
                <a:spcPct val="150000"/>
              </a:lnSpc>
              <a:buClr>
                <a:srgbClr val="86d1d8"/>
              </a:buClr>
              <a:buFont typeface="Times New Roman"/>
              <a:buChar char="●"/>
            </a:pPr>
            <a:r>
              <a:rPr b="0" lang="en-US" sz="2000" spc="-1" strike="noStrike">
                <a:solidFill>
                  <a:srgbClr val="ffffff"/>
                </a:solidFill>
                <a:latin typeface="Times New Roman"/>
                <a:ea typeface="Times New Roman"/>
              </a:rPr>
              <a:t>Frame dropping heuristic to reduce bottleneck in multiprocessing queue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646200" y="452880"/>
            <a:ext cx="9404280" cy="668160"/>
          </a:xfrm>
          <a:prstGeom prst="rect">
            <a:avLst/>
          </a:prstGeom>
          <a:noFill/>
          <a:ln w="0">
            <a:noFill/>
          </a:ln>
        </p:spPr>
        <p:txBody>
          <a:bodyPr anchor="t">
            <a:noAutofit/>
          </a:bodyPr>
          <a:p>
            <a:pPr>
              <a:lnSpc>
                <a:spcPct val="100000"/>
              </a:lnSpc>
              <a:buNone/>
              <a:tabLst>
                <a:tab algn="l" pos="0"/>
              </a:tabLst>
            </a:pPr>
            <a:r>
              <a:rPr b="0" lang="en-US" sz="4200" spc="-1" strike="noStrike">
                <a:solidFill>
                  <a:srgbClr val="ebebeb"/>
                </a:solidFill>
                <a:latin typeface="Century Gothic"/>
                <a:ea typeface="Century Gothic"/>
              </a:rPr>
              <a:t>ONE-TO-ONE ANALYSIS RESULT</a:t>
            </a:r>
            <a:endParaRPr b="0" lang="en-IN" sz="4200" spc="-1" strike="noStrike">
              <a:solidFill>
                <a:srgbClr val="000000"/>
              </a:solidFill>
              <a:latin typeface="Arial"/>
            </a:endParaRPr>
          </a:p>
        </p:txBody>
      </p:sp>
      <p:pic>
        <p:nvPicPr>
          <p:cNvPr id="120" name="Google Shape;193;g1ed02c254db_5_34" descr=""/>
          <p:cNvPicPr/>
          <p:nvPr/>
        </p:nvPicPr>
        <p:blipFill>
          <a:blip r:embed="rId1"/>
          <a:stretch/>
        </p:blipFill>
        <p:spPr>
          <a:xfrm>
            <a:off x="210600" y="1360440"/>
            <a:ext cx="5986440" cy="2295360"/>
          </a:xfrm>
          <a:prstGeom prst="rect">
            <a:avLst/>
          </a:prstGeom>
          <a:ln w="0">
            <a:noFill/>
          </a:ln>
        </p:spPr>
      </p:pic>
      <p:pic>
        <p:nvPicPr>
          <p:cNvPr id="121" name="Google Shape;194;g1ed02c254db_5_34" descr=""/>
          <p:cNvPicPr/>
          <p:nvPr/>
        </p:nvPicPr>
        <p:blipFill>
          <a:blip r:embed="rId2"/>
          <a:stretch/>
        </p:blipFill>
        <p:spPr>
          <a:xfrm>
            <a:off x="6339240" y="1360800"/>
            <a:ext cx="5751000" cy="2295360"/>
          </a:xfrm>
          <a:prstGeom prst="rect">
            <a:avLst/>
          </a:prstGeom>
          <a:ln w="0">
            <a:noFill/>
          </a:ln>
        </p:spPr>
      </p:pic>
      <p:sp>
        <p:nvSpPr>
          <p:cNvPr id="122" name="Google Shape;195;g1ed02c254db_5_34"/>
          <p:cNvSpPr/>
          <p:nvPr/>
        </p:nvSpPr>
        <p:spPr>
          <a:xfrm>
            <a:off x="4488480" y="1360800"/>
            <a:ext cx="1719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cosine distance</a:t>
            </a:r>
            <a:endParaRPr b="0" lang="en-IN" sz="1400" spc="-1" strike="noStrike">
              <a:latin typeface="Arial"/>
            </a:endParaRPr>
          </a:p>
        </p:txBody>
      </p:sp>
      <p:sp>
        <p:nvSpPr>
          <p:cNvPr id="123" name="Google Shape;196;g1ed02c254db_5_34"/>
          <p:cNvSpPr/>
          <p:nvPr/>
        </p:nvSpPr>
        <p:spPr>
          <a:xfrm>
            <a:off x="11045520" y="1360800"/>
            <a:ext cx="1044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L2 norm</a:t>
            </a:r>
            <a:endParaRPr b="0" lang="en-IN" sz="1400" spc="-1" strike="noStrike">
              <a:latin typeface="Arial"/>
            </a:endParaRPr>
          </a:p>
        </p:txBody>
      </p:sp>
      <p:pic>
        <p:nvPicPr>
          <p:cNvPr id="124" name="Google Shape;197;g1ed02c254db_5_34" descr=""/>
          <p:cNvPicPr/>
          <p:nvPr/>
        </p:nvPicPr>
        <p:blipFill>
          <a:blip r:embed="rId3"/>
          <a:srcRect l="0" t="0" r="0" b="67265"/>
          <a:stretch/>
        </p:blipFill>
        <p:spPr>
          <a:xfrm>
            <a:off x="210600" y="3895920"/>
            <a:ext cx="5986440" cy="2295360"/>
          </a:xfrm>
          <a:prstGeom prst="rect">
            <a:avLst/>
          </a:prstGeom>
          <a:ln w="0">
            <a:noFill/>
          </a:ln>
        </p:spPr>
      </p:pic>
      <p:sp>
        <p:nvSpPr>
          <p:cNvPr id="125" name="Google Shape;198;g1ed02c254db_5_34"/>
          <p:cNvSpPr/>
          <p:nvPr/>
        </p:nvSpPr>
        <p:spPr>
          <a:xfrm>
            <a:off x="4488480" y="3895920"/>
            <a:ext cx="1719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cosine distance</a:t>
            </a:r>
            <a:endParaRPr b="0" lang="en-IN" sz="1400" spc="-1" strike="noStrike">
              <a:latin typeface="Arial"/>
            </a:endParaRPr>
          </a:p>
        </p:txBody>
      </p:sp>
      <p:pic>
        <p:nvPicPr>
          <p:cNvPr id="126" name="Google Shape;199;g1ed02c254db_5_34" descr=""/>
          <p:cNvPicPr/>
          <p:nvPr/>
        </p:nvPicPr>
        <p:blipFill>
          <a:blip r:embed="rId4"/>
          <a:srcRect l="656" t="0" r="0" b="67430"/>
          <a:stretch/>
        </p:blipFill>
        <p:spPr>
          <a:xfrm>
            <a:off x="6339240" y="3895920"/>
            <a:ext cx="5751000" cy="2295360"/>
          </a:xfrm>
          <a:prstGeom prst="rect">
            <a:avLst/>
          </a:prstGeom>
          <a:ln w="0">
            <a:noFill/>
          </a:ln>
        </p:spPr>
      </p:pic>
      <p:sp>
        <p:nvSpPr>
          <p:cNvPr id="127" name="Google Shape;200;g1ed02c254db_5_34"/>
          <p:cNvSpPr/>
          <p:nvPr/>
        </p:nvSpPr>
        <p:spPr>
          <a:xfrm>
            <a:off x="11083320" y="3895920"/>
            <a:ext cx="1044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L2 norm</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46200" y="452880"/>
            <a:ext cx="9404280" cy="668160"/>
          </a:xfrm>
          <a:prstGeom prst="rect">
            <a:avLst/>
          </a:prstGeom>
          <a:noFill/>
          <a:ln w="0">
            <a:noFill/>
          </a:ln>
        </p:spPr>
        <p:txBody>
          <a:bodyPr anchor="t">
            <a:noAutofit/>
          </a:bodyPr>
          <a:p>
            <a:pPr>
              <a:lnSpc>
                <a:spcPct val="100000"/>
              </a:lnSpc>
              <a:buNone/>
              <a:tabLst>
                <a:tab algn="l" pos="0"/>
              </a:tabLst>
            </a:pPr>
            <a:r>
              <a:rPr b="0" lang="en-US" sz="4200" spc="-1" strike="noStrike">
                <a:solidFill>
                  <a:srgbClr val="ebebeb"/>
                </a:solidFill>
                <a:latin typeface="Century Gothic"/>
                <a:ea typeface="Century Gothic"/>
              </a:rPr>
              <a:t>ONE-TO-ONE ANALYSIS RESULT</a:t>
            </a:r>
            <a:endParaRPr b="0" lang="en-IN" sz="4200" spc="-1" strike="noStrike">
              <a:solidFill>
                <a:srgbClr val="000000"/>
              </a:solidFill>
              <a:latin typeface="Arial"/>
            </a:endParaRPr>
          </a:p>
        </p:txBody>
      </p:sp>
      <p:pic>
        <p:nvPicPr>
          <p:cNvPr id="129" name="Google Shape;207;g1ed02c254db_5_50" descr=""/>
          <p:cNvPicPr/>
          <p:nvPr/>
        </p:nvPicPr>
        <p:blipFill>
          <a:blip r:embed="rId1"/>
          <a:srcRect l="0" t="33549" r="0" b="34649"/>
          <a:stretch/>
        </p:blipFill>
        <p:spPr>
          <a:xfrm>
            <a:off x="352080" y="1393200"/>
            <a:ext cx="5986440" cy="2229840"/>
          </a:xfrm>
          <a:prstGeom prst="rect">
            <a:avLst/>
          </a:prstGeom>
          <a:ln w="0">
            <a:noFill/>
          </a:ln>
        </p:spPr>
      </p:pic>
      <p:sp>
        <p:nvSpPr>
          <p:cNvPr id="130" name="Google Shape;208;g1ed02c254db_5_50"/>
          <p:cNvSpPr/>
          <p:nvPr/>
        </p:nvSpPr>
        <p:spPr>
          <a:xfrm>
            <a:off x="4619160" y="1360800"/>
            <a:ext cx="1719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cosine distance</a:t>
            </a:r>
            <a:endParaRPr b="0" lang="en-IN" sz="1400" spc="-1" strike="noStrike">
              <a:latin typeface="Arial"/>
            </a:endParaRPr>
          </a:p>
        </p:txBody>
      </p:sp>
      <p:pic>
        <p:nvPicPr>
          <p:cNvPr id="131" name="Google Shape;209;g1ed02c254db_5_50" descr=""/>
          <p:cNvPicPr/>
          <p:nvPr/>
        </p:nvPicPr>
        <p:blipFill>
          <a:blip r:embed="rId2"/>
          <a:srcRect l="328" t="31051" r="328" b="35426"/>
          <a:stretch/>
        </p:blipFill>
        <p:spPr>
          <a:xfrm>
            <a:off x="6585840" y="1393200"/>
            <a:ext cx="5529600" cy="2229840"/>
          </a:xfrm>
          <a:prstGeom prst="rect">
            <a:avLst/>
          </a:prstGeom>
          <a:ln w="0">
            <a:noFill/>
          </a:ln>
        </p:spPr>
      </p:pic>
      <p:sp>
        <p:nvSpPr>
          <p:cNvPr id="132" name="Google Shape;210;g1ed02c254db_5_50"/>
          <p:cNvSpPr/>
          <p:nvPr/>
        </p:nvSpPr>
        <p:spPr>
          <a:xfrm>
            <a:off x="11038320" y="1360800"/>
            <a:ext cx="10047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L2 norm</a:t>
            </a:r>
            <a:endParaRPr b="0" lang="en-IN" sz="1400" spc="-1" strike="noStrike">
              <a:latin typeface="Arial"/>
            </a:endParaRPr>
          </a:p>
        </p:txBody>
      </p:sp>
      <p:pic>
        <p:nvPicPr>
          <p:cNvPr id="133" name="Google Shape;211;g1ed02c254db_5_50" descr=""/>
          <p:cNvPicPr/>
          <p:nvPr/>
        </p:nvPicPr>
        <p:blipFill>
          <a:blip r:embed="rId3"/>
          <a:srcRect l="0" t="65556" r="0" b="777"/>
          <a:stretch/>
        </p:blipFill>
        <p:spPr>
          <a:xfrm>
            <a:off x="352080" y="3895920"/>
            <a:ext cx="5986440" cy="2360520"/>
          </a:xfrm>
          <a:prstGeom prst="rect">
            <a:avLst/>
          </a:prstGeom>
          <a:ln w="0">
            <a:noFill/>
          </a:ln>
        </p:spPr>
      </p:pic>
      <p:sp>
        <p:nvSpPr>
          <p:cNvPr id="134" name="Google Shape;212;g1ed02c254db_5_50"/>
          <p:cNvSpPr/>
          <p:nvPr/>
        </p:nvSpPr>
        <p:spPr>
          <a:xfrm>
            <a:off x="4619160" y="3895920"/>
            <a:ext cx="17197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cosine distance</a:t>
            </a:r>
            <a:endParaRPr b="0" lang="en-IN" sz="1400" spc="-1" strike="noStrike">
              <a:latin typeface="Arial"/>
            </a:endParaRPr>
          </a:p>
        </p:txBody>
      </p:sp>
      <p:pic>
        <p:nvPicPr>
          <p:cNvPr id="135" name="Google Shape;213;g1ed02c254db_5_50" descr=""/>
          <p:cNvPicPr/>
          <p:nvPr/>
        </p:nvPicPr>
        <p:blipFill>
          <a:blip r:embed="rId4"/>
          <a:srcRect l="328" t="64514" r="328" b="0"/>
          <a:stretch/>
        </p:blipFill>
        <p:spPr>
          <a:xfrm>
            <a:off x="6513120" y="3895920"/>
            <a:ext cx="5529600" cy="2360520"/>
          </a:xfrm>
          <a:prstGeom prst="rect">
            <a:avLst/>
          </a:prstGeom>
          <a:ln w="0">
            <a:noFill/>
          </a:ln>
        </p:spPr>
      </p:pic>
      <p:sp>
        <p:nvSpPr>
          <p:cNvPr id="136" name="Google Shape;214;g1ed02c254db_5_50"/>
          <p:cNvSpPr/>
          <p:nvPr/>
        </p:nvSpPr>
        <p:spPr>
          <a:xfrm>
            <a:off x="11038320" y="3895920"/>
            <a:ext cx="10047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400" spc="-1" strike="noStrike">
                <a:solidFill>
                  <a:srgbClr val="000000"/>
                </a:solidFill>
                <a:latin typeface="Century Gothic"/>
                <a:ea typeface="Century Gothic"/>
              </a:rPr>
              <a:t>L2 norm</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e5155"/>
        </a:solidFill>
      </p:bgPr>
    </p:bg>
    <p:spTree>
      <p:nvGrpSpPr>
        <p:cNvPr id="1" name=""/>
        <p:cNvGrpSpPr/>
        <p:nvPr/>
      </p:nvGrpSpPr>
      <p:grpSpPr>
        <a:xfrm>
          <a:off x="0" y="0"/>
          <a:ext cx="0" cy="0"/>
          <a:chOff x="0" y="0"/>
          <a:chExt cx="0" cy="0"/>
        </a:xfrm>
      </p:grpSpPr>
      <p:pic>
        <p:nvPicPr>
          <p:cNvPr id="137" name="Google Shape;220;g1ed02c254db_5_1" descr=""/>
          <p:cNvPicPr/>
          <p:nvPr/>
        </p:nvPicPr>
        <p:blipFill>
          <a:blip r:embed="rId1"/>
          <a:stretch/>
        </p:blipFill>
        <p:spPr>
          <a:xfrm>
            <a:off x="0" y="-76320"/>
            <a:ext cx="12351240" cy="6947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414720" y="330120"/>
            <a:ext cx="7831080" cy="902160"/>
          </a:xfrm>
          <a:prstGeom prst="rect">
            <a:avLst/>
          </a:prstGeom>
          <a:noFill/>
          <a:ln w="0">
            <a:noFill/>
          </a:ln>
        </p:spPr>
        <p:txBody>
          <a:bodyPr anchor="t">
            <a:noAutofit/>
          </a:bodyPr>
          <a:p>
            <a:pPr>
              <a:lnSpc>
                <a:spcPct val="150000"/>
              </a:lnSpc>
              <a:buNone/>
              <a:tabLst>
                <a:tab algn="l" pos="0"/>
              </a:tabLst>
            </a:pPr>
            <a:r>
              <a:rPr b="0" lang="en-US" sz="4200" spc="-1" strike="noStrike">
                <a:solidFill>
                  <a:srgbClr val="ffffff"/>
                </a:solidFill>
                <a:latin typeface="Times New Roman"/>
                <a:ea typeface="Times New Roman"/>
              </a:rPr>
              <a:t>TECHNIQUES AND TOOLS</a:t>
            </a:r>
            <a:endParaRPr b="0" lang="en-IN" sz="4200" spc="-1" strike="noStrike">
              <a:solidFill>
                <a:srgbClr val="000000"/>
              </a:solidFill>
              <a:latin typeface="Arial"/>
            </a:endParaRPr>
          </a:p>
        </p:txBody>
      </p:sp>
      <p:sp>
        <p:nvSpPr>
          <p:cNvPr id="139" name="PlaceHolder 2"/>
          <p:cNvSpPr>
            <a:spLocks noGrp="1"/>
          </p:cNvSpPr>
          <p:nvPr>
            <p:ph/>
          </p:nvPr>
        </p:nvSpPr>
        <p:spPr>
          <a:xfrm>
            <a:off x="727200" y="1232280"/>
            <a:ext cx="11358720" cy="5278320"/>
          </a:xfrm>
          <a:prstGeom prst="rect">
            <a:avLst/>
          </a:prstGeom>
          <a:noFill/>
          <a:ln w="0">
            <a:noFill/>
          </a:ln>
        </p:spPr>
        <p:txBody>
          <a:bodyPr anchor="t">
            <a:normAutofit/>
          </a:bodyPr>
          <a:p>
            <a:pPr marL="457200" indent="-380880" algn="just">
              <a:lnSpc>
                <a:spcPct val="150000"/>
              </a:lnSpc>
              <a:spcBef>
                <a:spcPts val="799"/>
              </a:spcBef>
              <a:buClr>
                <a:srgbClr val="86d1d8"/>
              </a:buClr>
              <a:buFont typeface="Times New Roman"/>
              <a:buChar char="●"/>
            </a:pPr>
            <a:r>
              <a:rPr b="0" lang="en-US" sz="2400" spc="-1" strike="noStrike">
                <a:solidFill>
                  <a:srgbClr val="ffffff"/>
                </a:solidFill>
                <a:latin typeface="Times New Roman"/>
                <a:ea typeface="Times New Roman"/>
              </a:rPr>
              <a:t>ALGORITHM</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Detectors: MTCNN and MediaPipe (Blazeface)</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Recognizer: Facenet, Facenet512, ArcFace and Dlib</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Classifier:  SVM</a:t>
            </a:r>
            <a:endParaRPr b="0" lang="en-IN" sz="2400" spc="-1" strike="noStrike">
              <a:solidFill>
                <a:srgbClr val="000000"/>
              </a:solidFill>
              <a:latin typeface="Arial"/>
            </a:endParaRPr>
          </a:p>
          <a:p>
            <a:pPr marL="4572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Optimization</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Parallel processing of recognizer and detector</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Parallel processing queue for data passing</a:t>
            </a:r>
            <a:endParaRPr b="0" lang="en-IN" sz="2400" spc="-1" strike="noStrike">
              <a:solidFill>
                <a:srgbClr val="000000"/>
              </a:solidFill>
              <a:latin typeface="Arial"/>
            </a:endParaRPr>
          </a:p>
          <a:p>
            <a:pPr lvl="1" marL="914400" indent="-380880" algn="just">
              <a:lnSpc>
                <a:spcPct val="150000"/>
              </a:lnSpc>
              <a:buClr>
                <a:srgbClr val="86d1d8"/>
              </a:buClr>
              <a:buFont typeface="Times New Roman"/>
              <a:buChar char="○"/>
            </a:pPr>
            <a:r>
              <a:rPr b="0" lang="en-US" sz="2400" spc="-1" strike="noStrike">
                <a:solidFill>
                  <a:srgbClr val="ffffff"/>
                </a:solidFill>
                <a:latin typeface="Times New Roman"/>
                <a:ea typeface="Times New Roman"/>
              </a:rPr>
              <a:t>Frame dropping heuristic</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2022-08-03T12:22:04Z</dcterms:created>
  <dc:creator>Microsoft account</dc:creator>
  <dc:description/>
  <dc:language>en-IN</dc:language>
  <cp:lastModifiedBy/>
  <dcterms:modified xsi:type="dcterms:W3CDTF">2023-01-27T19:36:12Z</dcterms:modified>
  <cp:revision>1</cp:revision>
  <dc:subject/>
  <dc:title/>
</cp:coreProperties>
</file>